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74" r:id="rId2"/>
    <p:sldId id="309" r:id="rId3"/>
    <p:sldId id="273" r:id="rId4"/>
    <p:sldId id="492" r:id="rId5"/>
    <p:sldId id="473" r:id="rId6"/>
    <p:sldId id="493" r:id="rId7"/>
    <p:sldId id="474" r:id="rId8"/>
    <p:sldId id="495" r:id="rId9"/>
    <p:sldId id="494" r:id="rId10"/>
    <p:sldId id="265" r:id="rId11"/>
    <p:sldId id="496" r:id="rId12"/>
    <p:sldId id="491" r:id="rId13"/>
    <p:sldId id="292" r:id="rId14"/>
    <p:sldId id="297" r:id="rId15"/>
    <p:sldId id="293" r:id="rId16"/>
    <p:sldId id="300" r:id="rId17"/>
    <p:sldId id="497" r:id="rId18"/>
    <p:sldId id="498" r:id="rId19"/>
    <p:sldId id="291" r:id="rId20"/>
    <p:sldId id="500" r:id="rId21"/>
    <p:sldId id="499" r:id="rId22"/>
    <p:sldId id="258" r:id="rId23"/>
    <p:sldId id="282" r:id="rId2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3399"/>
    <a:srgbClr val="FF0000"/>
    <a:srgbClr val="000000"/>
    <a:srgbClr val="E4DF21"/>
    <a:srgbClr val="C8D927"/>
    <a:srgbClr val="DEEC22"/>
    <a:srgbClr val="E6E61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2" autoAdjust="0"/>
    <p:restoredTop sz="94480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897BCB-E7C2-42CB-9769-8EFA248442E8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099DA10-E2EF-4DBF-9E27-068134BC4B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40E3783-C077-45EF-9D1F-EF49814DE441}" type="slidenum">
              <a:rPr lang="zh-CN" altLang="en-US" sz="1200" b="0">
                <a:solidFill>
                  <a:schemeClr val="tx1"/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15</a:t>
            </a:fld>
            <a:endParaRPr lang="zh-CN" altLang="en-US" sz="1200" b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5FC508-AE59-4B94-888E-B5CE2123585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F5B5B7A-865B-44C2-AD12-F4E7D48C098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899" r:id="rId3"/>
    <p:sldLayoutId id="2147483900" r:id="rId4"/>
    <p:sldLayoutId id="2147483901" r:id="rId5"/>
    <p:sldLayoutId id="2147483902" r:id="rId6"/>
    <p:sldLayoutId id="2147483906" r:id="rId7"/>
    <p:sldLayoutId id="2147483903" r:id="rId8"/>
    <p:sldLayoutId id="2147483904" r:id="rId9"/>
    <p:sldLayoutId id="2147483905" r:id="rId10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7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5" Type="http://schemas.openxmlformats.org/officeDocument/2006/relationships/slide" Target="slide10.xml"/><Relationship Id="rId4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slide" Target="slide14.xml"/><Relationship Id="rId7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emf"/><Relationship Id="rId5" Type="http://schemas.openxmlformats.org/officeDocument/2006/relationships/slide" Target="slide15.xml"/><Relationship Id="rId4" Type="http://schemas.openxmlformats.org/officeDocument/2006/relationships/slide" Target="slide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slide" Target="slide1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2.xml"/><Relationship Id="rId5" Type="http://schemas.openxmlformats.org/officeDocument/2006/relationships/slide" Target="slide19.xml"/><Relationship Id="rId4" Type="http://schemas.openxmlformats.org/officeDocument/2006/relationships/audio" Target="../media/audio2.wav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6"/>
          <p:cNvSpPr txBox="1">
            <a:spLocks noChangeArrowheads="1"/>
          </p:cNvSpPr>
          <p:nvPr/>
        </p:nvSpPr>
        <p:spPr bwMode="auto">
          <a:xfrm>
            <a:off x="285720" y="1526433"/>
            <a:ext cx="885828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latin typeface="Calibri" pitchFamily="34" charset="0"/>
              </a:rPr>
              <a:t>第</a:t>
            </a:r>
            <a:r>
              <a:rPr lang="en-US" altLang="zh-CN" sz="4800" dirty="0" smtClean="0">
                <a:latin typeface="Calibri" pitchFamily="34" charset="0"/>
              </a:rPr>
              <a:t>5</a:t>
            </a:r>
            <a:r>
              <a:rPr lang="zh-CN" altLang="en-US" sz="4800" dirty="0" smtClean="0">
                <a:latin typeface="Calibri" pitchFamily="34" charset="0"/>
              </a:rPr>
              <a:t>单</a:t>
            </a:r>
            <a:r>
              <a:rPr lang="zh-CN" altLang="en-US" sz="4800" dirty="0">
                <a:latin typeface="Calibri" pitchFamily="34" charset="0"/>
              </a:rPr>
              <a:t>元 </a:t>
            </a:r>
            <a:r>
              <a:rPr lang="zh-CN" altLang="en-US" sz="4800" dirty="0" smtClean="0">
                <a:latin typeface="Calibri" pitchFamily="34" charset="0"/>
              </a:rPr>
              <a:t>  数学广角</a:t>
            </a:r>
            <a:r>
              <a:rPr lang="en-US" altLang="zh-CN" sz="4800" dirty="0" smtClean="0">
                <a:latin typeface="Calibri" pitchFamily="34" charset="0"/>
              </a:rPr>
              <a:t>——</a:t>
            </a:r>
            <a:r>
              <a:rPr lang="zh-CN" altLang="en-US" sz="4800" dirty="0" smtClean="0">
                <a:latin typeface="Calibri" pitchFamily="34" charset="0"/>
              </a:rPr>
              <a:t>鸽巢问题</a:t>
            </a:r>
            <a:endParaRPr lang="zh-CN" altLang="en-US" sz="4800" dirty="0">
              <a:latin typeface="Calibri" pitchFamily="34" charset="0"/>
            </a:endParaRPr>
          </a:p>
        </p:txBody>
      </p:sp>
      <p:sp>
        <p:nvSpPr>
          <p:cNvPr id="3079" name="Text Box 3"/>
          <p:cNvSpPr txBox="1">
            <a:spLocks noChangeArrowheads="1"/>
          </p:cNvSpPr>
          <p:nvPr/>
        </p:nvSpPr>
        <p:spPr bwMode="auto">
          <a:xfrm>
            <a:off x="1185863" y="385763"/>
            <a:ext cx="54737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六年</a:t>
            </a: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级数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学</a:t>
            </a:r>
            <a:r>
              <a:rPr lang="en-US" altLang="zh-CN" dirty="0" smtClean="0">
                <a:solidFill>
                  <a:schemeClr val="tx1"/>
                </a:solidFill>
                <a:latin typeface="新宋体"/>
                <a:ea typeface="新宋体"/>
              </a:rPr>
              <a:t>·</a:t>
            </a:r>
            <a:r>
              <a:rPr lang="zh-CN" altLang="en-US" smtClean="0">
                <a:solidFill>
                  <a:schemeClr val="tx1"/>
                </a:solidFill>
                <a:latin typeface="新宋体"/>
                <a:ea typeface="新宋体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8596" y="3088187"/>
            <a:ext cx="76796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ea"/>
                <a:ea typeface="+mj-ea"/>
              </a:rPr>
              <a:t>2</a:t>
            </a:r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+mj-ea"/>
                <a:ea typeface="+mj-ea"/>
              </a:rPr>
              <a:t>  </a:t>
            </a:r>
            <a:r>
              <a:rPr lang="en-US" altLang="zh-CN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+mj-ea"/>
                <a:ea typeface="+mj-ea"/>
              </a:rPr>
              <a:t>“</a:t>
            </a:r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+mj-ea"/>
                <a:ea typeface="+mj-ea"/>
              </a:rPr>
              <a:t>鸽巢问题</a:t>
            </a:r>
            <a:r>
              <a:rPr lang="en-US" altLang="zh-CN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+mj-ea"/>
                <a:ea typeface="+mj-ea"/>
              </a:rPr>
              <a:t>”</a:t>
            </a:r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+mj-ea"/>
                <a:ea typeface="+mj-ea"/>
              </a:rPr>
              <a:t>的应用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+mj-ea"/>
              <a:ea typeface="+mj-ea"/>
            </a:endParaRPr>
          </a:p>
        </p:txBody>
      </p: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2571736" y="4929198"/>
            <a:ext cx="2159001" cy="1009650"/>
            <a:chOff x="340" y="3022"/>
            <a:chExt cx="1360" cy="636"/>
          </a:xfrm>
        </p:grpSpPr>
        <p:sp>
          <p:nvSpPr>
            <p:cNvPr id="16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7" name="Rectangle 18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学习新知</a:t>
              </a:r>
            </a:p>
          </p:txBody>
        </p:sp>
      </p:grpSp>
      <p:grpSp>
        <p:nvGrpSpPr>
          <p:cNvPr id="18" name="Group 43"/>
          <p:cNvGrpSpPr>
            <a:grpSpLocks/>
          </p:cNvGrpSpPr>
          <p:nvPr/>
        </p:nvGrpSpPr>
        <p:grpSpPr bwMode="auto">
          <a:xfrm>
            <a:off x="4857752" y="4919680"/>
            <a:ext cx="2160587" cy="1009650"/>
            <a:chOff x="2018" y="2976"/>
            <a:chExt cx="1361" cy="636"/>
          </a:xfrm>
        </p:grpSpPr>
        <p:sp>
          <p:nvSpPr>
            <p:cNvPr id="19" name="Oval 30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0" name="Rectangle 31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随堂练习</a:t>
              </a:r>
            </a:p>
          </p:txBody>
        </p:sp>
      </p:grpSp>
      <p:grpSp>
        <p:nvGrpSpPr>
          <p:cNvPr id="21" name="Group 44"/>
          <p:cNvGrpSpPr>
            <a:grpSpLocks/>
          </p:cNvGrpSpPr>
          <p:nvPr/>
        </p:nvGrpSpPr>
        <p:grpSpPr bwMode="auto">
          <a:xfrm>
            <a:off x="7072330" y="4919680"/>
            <a:ext cx="2232025" cy="1009650"/>
            <a:chOff x="3696" y="2976"/>
            <a:chExt cx="1406" cy="636"/>
          </a:xfrm>
        </p:grpSpPr>
        <p:sp>
          <p:nvSpPr>
            <p:cNvPr id="22" name="Oval 32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696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3" name="Rectangle 3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32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作业设计</a:t>
              </a:r>
            </a:p>
          </p:txBody>
        </p:sp>
      </p:grpSp>
      <p:grpSp>
        <p:nvGrpSpPr>
          <p:cNvPr id="24" name="Group 42"/>
          <p:cNvGrpSpPr>
            <a:grpSpLocks/>
          </p:cNvGrpSpPr>
          <p:nvPr/>
        </p:nvGrpSpPr>
        <p:grpSpPr bwMode="auto">
          <a:xfrm>
            <a:off x="357158" y="4929198"/>
            <a:ext cx="2159000" cy="1009650"/>
            <a:chOff x="340" y="3022"/>
            <a:chExt cx="1360" cy="636"/>
          </a:xfrm>
        </p:grpSpPr>
        <p:sp>
          <p:nvSpPr>
            <p:cNvPr id="25" name="Oval 23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6" name="Rectangle 18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57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复习准备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3" name="Group 8"/>
          <p:cNvGrpSpPr>
            <a:grpSpLocks/>
          </p:cNvGrpSpPr>
          <p:nvPr/>
        </p:nvGrpSpPr>
        <p:grpSpPr bwMode="auto">
          <a:xfrm>
            <a:off x="6443663" y="188913"/>
            <a:ext cx="2411412" cy="1008062"/>
            <a:chOff x="0" y="0"/>
            <a:chExt cx="1633" cy="635"/>
          </a:xfrm>
        </p:grpSpPr>
        <p:pic>
          <p:nvPicPr>
            <p:cNvPr id="15366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>
                  <a:ea typeface="黑体" pitchFamily="49" charset="-122"/>
                </a:rPr>
                <a:t>随堂练习</a:t>
              </a:r>
            </a:p>
          </p:txBody>
        </p:sp>
      </p:grp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-71438" y="581079"/>
            <a:ext cx="8858280" cy="176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70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页“做一做”第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marL="514350" indent="-514350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向东小学六年级共有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367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名学生，其中六（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）班有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49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名学生。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285741" y="2757497"/>
            <a:ext cx="8616973" cy="2100263"/>
            <a:chOff x="285741" y="2428868"/>
            <a:chExt cx="8616973" cy="2100263"/>
          </a:xfrm>
        </p:grpSpPr>
        <p:grpSp>
          <p:nvGrpSpPr>
            <p:cNvPr id="59" name="Group 17"/>
            <p:cNvGrpSpPr>
              <a:grpSpLocks/>
            </p:cNvGrpSpPr>
            <p:nvPr/>
          </p:nvGrpSpPr>
          <p:grpSpPr bwMode="auto">
            <a:xfrm>
              <a:off x="3286116" y="2428868"/>
              <a:ext cx="3168650" cy="2100263"/>
              <a:chOff x="2018" y="1738"/>
              <a:chExt cx="1996" cy="1323"/>
            </a:xfrm>
          </p:grpSpPr>
          <p:pic>
            <p:nvPicPr>
              <p:cNvPr id="60" name="Picture 15" descr="95副本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018" y="1797"/>
                <a:ext cx="1034" cy="1145"/>
              </a:xfrm>
              <a:prstGeom prst="rect">
                <a:avLst/>
              </a:prstGeom>
              <a:noFill/>
            </p:spPr>
          </p:pic>
          <p:pic>
            <p:nvPicPr>
              <p:cNvPr id="61" name="Picture 16" descr="100副本0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917" y="1738"/>
                <a:ext cx="1097" cy="1323"/>
              </a:xfrm>
              <a:prstGeom prst="rect">
                <a:avLst/>
              </a:prstGeom>
              <a:noFill/>
            </p:spPr>
          </p:pic>
        </p:grpSp>
        <p:grpSp>
          <p:nvGrpSpPr>
            <p:cNvPr id="62" name="Group 21"/>
            <p:cNvGrpSpPr>
              <a:grpSpLocks/>
            </p:cNvGrpSpPr>
            <p:nvPr/>
          </p:nvGrpSpPr>
          <p:grpSpPr bwMode="auto">
            <a:xfrm>
              <a:off x="285741" y="2811454"/>
              <a:ext cx="2665413" cy="1046161"/>
              <a:chOff x="128" y="1979"/>
              <a:chExt cx="1679" cy="659"/>
            </a:xfrm>
          </p:grpSpPr>
          <p:sp>
            <p:nvSpPr>
              <p:cNvPr id="63" name="AutoShape 27"/>
              <p:cNvSpPr>
                <a:spLocks noChangeArrowheads="1"/>
              </p:cNvSpPr>
              <p:nvPr/>
            </p:nvSpPr>
            <p:spPr bwMode="auto">
              <a:xfrm>
                <a:off x="158" y="1979"/>
                <a:ext cx="1588" cy="614"/>
              </a:xfrm>
              <a:prstGeom prst="wedgeRoundRectCallout">
                <a:avLst>
                  <a:gd name="adj1" fmla="val 67065"/>
                  <a:gd name="adj2" fmla="val -1505"/>
                  <a:gd name="adj3" fmla="val 16667"/>
                </a:avLst>
              </a:prstGeom>
              <a:solidFill>
                <a:srgbClr val="FFFFFF"/>
              </a:solidFill>
              <a:ln w="19050">
                <a:solidFill>
                  <a:srgbClr val="3399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just">
                  <a:buFontTx/>
                  <a:buNone/>
                </a:pPr>
                <a:endParaRPr lang="en-US" altLang="zh-CN">
                  <a:solidFill>
                    <a:schemeClr val="tx1"/>
                  </a:solidFill>
                  <a:latin typeface="+mj-ea"/>
                  <a:ea typeface="+mj-ea"/>
                </a:endParaRPr>
              </a:p>
              <a:p>
                <a:pPr>
                  <a:buFontTx/>
                  <a:buNone/>
                </a:pPr>
                <a:endParaRPr lang="en-US" altLang="zh-CN" sz="1800" b="0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4" name="Rectangle 18"/>
              <p:cNvSpPr>
                <a:spLocks noChangeArrowheads="1"/>
              </p:cNvSpPr>
              <p:nvPr/>
            </p:nvSpPr>
            <p:spPr bwMode="auto">
              <a:xfrm>
                <a:off x="128" y="2000"/>
                <a:ext cx="1679" cy="63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dirty="0">
                    <a:solidFill>
                      <a:schemeClr val="tx1"/>
                    </a:solidFill>
                    <a:latin typeface="+mj-ea"/>
                    <a:ea typeface="+mj-ea"/>
                  </a:rPr>
                  <a:t>六年级里至少有两人的生日是同一天。</a:t>
                </a:r>
              </a:p>
            </p:txBody>
          </p:sp>
        </p:grpSp>
        <p:grpSp>
          <p:nvGrpSpPr>
            <p:cNvPr id="65" name="Group 23"/>
            <p:cNvGrpSpPr>
              <a:grpSpLocks/>
            </p:cNvGrpSpPr>
            <p:nvPr/>
          </p:nvGrpSpPr>
          <p:grpSpPr bwMode="auto">
            <a:xfrm>
              <a:off x="6572264" y="2571744"/>
              <a:ext cx="2330450" cy="1450975"/>
              <a:chOff x="4105" y="1949"/>
              <a:chExt cx="1468" cy="914"/>
            </a:xfrm>
          </p:grpSpPr>
          <p:sp>
            <p:nvSpPr>
              <p:cNvPr id="66" name="AutoShape 27"/>
              <p:cNvSpPr>
                <a:spLocks noChangeArrowheads="1"/>
              </p:cNvSpPr>
              <p:nvPr/>
            </p:nvSpPr>
            <p:spPr bwMode="auto">
              <a:xfrm>
                <a:off x="4105" y="1949"/>
                <a:ext cx="1468" cy="914"/>
              </a:xfrm>
              <a:prstGeom prst="wedgeRoundRectCallout">
                <a:avLst>
                  <a:gd name="adj1" fmla="val -64926"/>
                  <a:gd name="adj2" fmla="val -463"/>
                  <a:gd name="adj3" fmla="val 16667"/>
                </a:avLst>
              </a:prstGeom>
              <a:solidFill>
                <a:srgbClr val="FFFFFF"/>
              </a:solidFill>
              <a:ln w="19050">
                <a:solidFill>
                  <a:srgbClr val="3399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just">
                  <a:buFontTx/>
                  <a:buNone/>
                </a:pPr>
                <a:endParaRPr lang="en-US" altLang="zh-CN"/>
              </a:p>
              <a:p>
                <a:pPr>
                  <a:buFontTx/>
                  <a:buNone/>
                </a:pPr>
                <a:endParaRPr lang="en-US" altLang="zh-CN" sz="1800" b="0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67" name="Rectangle 22"/>
              <p:cNvSpPr>
                <a:spLocks noChangeArrowheads="1"/>
              </p:cNvSpPr>
              <p:nvPr/>
            </p:nvSpPr>
            <p:spPr bwMode="auto">
              <a:xfrm>
                <a:off x="4150" y="1981"/>
                <a:ext cx="1406" cy="86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buFontTx/>
                  <a:buNone/>
                </a:pPr>
                <a:r>
                  <a:rPr lang="zh-CN" altLang="en-US" dirty="0">
                    <a:solidFill>
                      <a:schemeClr val="tx1"/>
                    </a:solidFill>
                    <a:latin typeface="+mj-ea"/>
                    <a:ea typeface="+mj-ea"/>
                  </a:rPr>
                  <a:t>六（</a:t>
                </a:r>
                <a:r>
                  <a:rPr lang="en-US" altLang="zh-CN" dirty="0">
                    <a:solidFill>
                      <a:schemeClr val="tx1"/>
                    </a:solidFill>
                    <a:latin typeface="+mj-ea"/>
                    <a:ea typeface="+mj-ea"/>
                  </a:rPr>
                  <a:t>2</a:t>
                </a:r>
                <a:r>
                  <a:rPr lang="zh-CN" altLang="en-US" dirty="0">
                    <a:solidFill>
                      <a:schemeClr val="tx1"/>
                    </a:solidFill>
                    <a:latin typeface="+mj-ea"/>
                    <a:ea typeface="+mj-ea"/>
                  </a:rPr>
                  <a:t>）班中至少有</a:t>
                </a:r>
                <a:r>
                  <a:rPr lang="en-US" altLang="zh-CN" dirty="0">
                    <a:solidFill>
                      <a:schemeClr val="tx1"/>
                    </a:solidFill>
                    <a:latin typeface="+mj-ea"/>
                    <a:ea typeface="+mj-ea"/>
                  </a:rPr>
                  <a:t>5</a:t>
                </a:r>
                <a:r>
                  <a:rPr lang="zh-CN" altLang="en-US" dirty="0">
                    <a:solidFill>
                      <a:schemeClr val="tx1"/>
                    </a:solidFill>
                    <a:latin typeface="+mj-ea"/>
                    <a:ea typeface="+mj-ea"/>
                  </a:rPr>
                  <a:t>人是同一个月出生的。</a:t>
                </a:r>
              </a:p>
            </p:txBody>
          </p:sp>
        </p:grpSp>
      </p:grp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500034" y="642918"/>
            <a:ext cx="54403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Arial" charset="0"/>
                <a:ea typeface="宋体" charset="-122"/>
              </a:rPr>
              <a:t>他们说得对吗？为什么？</a:t>
            </a:r>
            <a:endParaRPr lang="zh-CN" altLang="en-US" sz="3200" dirty="0">
              <a:solidFill>
                <a:schemeClr val="tx1"/>
              </a:solidFill>
              <a:latin typeface="宋体" charset="-122"/>
              <a:ea typeface="宋体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4282" y="1142984"/>
            <a:ext cx="892971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他们的说法都正确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六年级共有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367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名学生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而一年有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365(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或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366)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天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如果每天有一名学生过生日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则余下的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或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1)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人无论哪天过生日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都使这天过生日的人数至少有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人。六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班有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49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名学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生，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49÷12=4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假定每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名学生在同一个月出生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则余下的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人无论在哪个月出生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都使这个月出生的人数至少有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人。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9"/>
          <p:cNvSpPr txBox="1">
            <a:spLocks noChangeArrowheads="1"/>
          </p:cNvSpPr>
          <p:nvPr/>
        </p:nvSpPr>
        <p:spPr bwMode="auto">
          <a:xfrm>
            <a:off x="0" y="357166"/>
            <a:ext cx="8858280" cy="2357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70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页“做一做”第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把红、黄、蓝、白四种颜色的球各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10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个放到一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个袋子里。至少取多少个球，可以保证取到两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个颜色相同的球？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8" name="AutoShape 14"/>
          <p:cNvSpPr>
            <a:spLocks noChangeArrowheads="1"/>
          </p:cNvSpPr>
          <p:nvPr/>
        </p:nvSpPr>
        <p:spPr bwMode="auto">
          <a:xfrm>
            <a:off x="525430" y="3644900"/>
            <a:ext cx="3384550" cy="2173288"/>
          </a:xfrm>
          <a:prstGeom prst="can">
            <a:avLst>
              <a:gd name="adj" fmla="val 25000"/>
            </a:avLst>
          </a:prstGeom>
          <a:solidFill>
            <a:srgbClr val="CCFF99">
              <a:alpha val="50195"/>
            </a:srgbClr>
          </a:solidFill>
          <a:ln w="38100">
            <a:solidFill>
              <a:srgbClr val="00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Oval 15"/>
          <p:cNvSpPr>
            <a:spLocks noChangeArrowheads="1"/>
          </p:cNvSpPr>
          <p:nvPr/>
        </p:nvSpPr>
        <p:spPr bwMode="auto">
          <a:xfrm>
            <a:off x="1379505" y="4849813"/>
            <a:ext cx="438150" cy="438150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Oval 16"/>
          <p:cNvSpPr>
            <a:spLocks noChangeArrowheads="1"/>
          </p:cNvSpPr>
          <p:nvPr/>
        </p:nvSpPr>
        <p:spPr bwMode="auto">
          <a:xfrm>
            <a:off x="1595405" y="5065713"/>
            <a:ext cx="438150" cy="438150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" name="Oval 17"/>
          <p:cNvSpPr>
            <a:spLocks noChangeArrowheads="1"/>
          </p:cNvSpPr>
          <p:nvPr/>
        </p:nvSpPr>
        <p:spPr bwMode="auto">
          <a:xfrm>
            <a:off x="957230" y="4724400"/>
            <a:ext cx="438150" cy="438150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Oval 18"/>
          <p:cNvSpPr>
            <a:spLocks noChangeArrowheads="1"/>
          </p:cNvSpPr>
          <p:nvPr/>
        </p:nvSpPr>
        <p:spPr bwMode="auto">
          <a:xfrm>
            <a:off x="2181193" y="5011738"/>
            <a:ext cx="438150" cy="438150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Oval 19"/>
          <p:cNvSpPr>
            <a:spLocks noChangeArrowheads="1"/>
          </p:cNvSpPr>
          <p:nvPr/>
        </p:nvSpPr>
        <p:spPr bwMode="auto">
          <a:xfrm>
            <a:off x="1533493" y="4219575"/>
            <a:ext cx="438150" cy="438150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Oval 20"/>
          <p:cNvSpPr>
            <a:spLocks noChangeArrowheads="1"/>
          </p:cNvSpPr>
          <p:nvPr/>
        </p:nvSpPr>
        <p:spPr bwMode="auto">
          <a:xfrm>
            <a:off x="1604930" y="4437063"/>
            <a:ext cx="438150" cy="438150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Tx/>
              <a:buNone/>
            </a:pPr>
            <a:endParaRPr lang="zh-CN" altLang="en-US" sz="1800" b="0">
              <a:latin typeface="Arial" charset="0"/>
              <a:ea typeface="宋体" charset="-122"/>
            </a:endParaRPr>
          </a:p>
        </p:txBody>
      </p:sp>
      <p:sp>
        <p:nvSpPr>
          <p:cNvPr id="15" name="Oval 21"/>
          <p:cNvSpPr>
            <a:spLocks noChangeArrowheads="1"/>
          </p:cNvSpPr>
          <p:nvPr/>
        </p:nvSpPr>
        <p:spPr bwMode="auto">
          <a:xfrm>
            <a:off x="1892268" y="4437063"/>
            <a:ext cx="438150" cy="438150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Tx/>
              <a:buNone/>
            </a:pPr>
            <a:endParaRPr lang="zh-CN" altLang="en-US" sz="1800" b="0">
              <a:latin typeface="Arial" charset="0"/>
              <a:ea typeface="宋体" charset="-122"/>
            </a:endParaRPr>
          </a:p>
        </p:txBody>
      </p:sp>
      <p:sp>
        <p:nvSpPr>
          <p:cNvPr id="16" name="Oval 22"/>
          <p:cNvSpPr>
            <a:spLocks noChangeArrowheads="1"/>
          </p:cNvSpPr>
          <p:nvPr/>
        </p:nvSpPr>
        <p:spPr bwMode="auto">
          <a:xfrm>
            <a:off x="2108168" y="4508500"/>
            <a:ext cx="438150" cy="438150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Tx/>
              <a:buNone/>
            </a:pPr>
            <a:endParaRPr lang="zh-CN" altLang="en-US" sz="1800" b="0">
              <a:latin typeface="Arial" charset="0"/>
              <a:ea typeface="宋体" charset="-122"/>
            </a:endParaRPr>
          </a:p>
        </p:txBody>
      </p:sp>
      <p:sp>
        <p:nvSpPr>
          <p:cNvPr id="17" name="Oval 23"/>
          <p:cNvSpPr>
            <a:spLocks noChangeArrowheads="1"/>
          </p:cNvSpPr>
          <p:nvPr/>
        </p:nvSpPr>
        <p:spPr bwMode="auto">
          <a:xfrm>
            <a:off x="2663793" y="4941888"/>
            <a:ext cx="438150" cy="438150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Tx/>
              <a:buNone/>
            </a:pPr>
            <a:endParaRPr lang="zh-CN" altLang="en-US" sz="1800" b="0">
              <a:latin typeface="Arial" charset="0"/>
              <a:ea typeface="宋体" charset="-122"/>
            </a:endParaRPr>
          </a:p>
        </p:txBody>
      </p:sp>
      <p:sp>
        <p:nvSpPr>
          <p:cNvPr id="18" name="Oval 24"/>
          <p:cNvSpPr>
            <a:spLocks noChangeArrowheads="1"/>
          </p:cNvSpPr>
          <p:nvPr/>
        </p:nvSpPr>
        <p:spPr bwMode="auto">
          <a:xfrm>
            <a:off x="2397093" y="4219575"/>
            <a:ext cx="438150" cy="438150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Tx/>
              <a:buNone/>
            </a:pPr>
            <a:endParaRPr lang="zh-CN" altLang="en-US" sz="1800" b="0">
              <a:latin typeface="Arial" charset="0"/>
              <a:ea typeface="宋体" charset="-122"/>
            </a:endParaRPr>
          </a:p>
        </p:txBody>
      </p:sp>
      <p:sp>
        <p:nvSpPr>
          <p:cNvPr id="19" name="Oval 25"/>
          <p:cNvSpPr>
            <a:spLocks noChangeArrowheads="1"/>
          </p:cNvSpPr>
          <p:nvPr/>
        </p:nvSpPr>
        <p:spPr bwMode="auto">
          <a:xfrm>
            <a:off x="1173130" y="5011738"/>
            <a:ext cx="438150" cy="438150"/>
          </a:xfrm>
          <a:prstGeom prst="ellipse">
            <a:avLst/>
          </a:prstGeom>
          <a:solidFill>
            <a:srgbClr val="3366FF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Oval 26"/>
          <p:cNvSpPr>
            <a:spLocks noChangeArrowheads="1"/>
          </p:cNvSpPr>
          <p:nvPr/>
        </p:nvSpPr>
        <p:spPr bwMode="auto">
          <a:xfrm>
            <a:off x="1028668" y="4292600"/>
            <a:ext cx="438150" cy="438150"/>
          </a:xfrm>
          <a:prstGeom prst="ellipse">
            <a:avLst/>
          </a:prstGeom>
          <a:solidFill>
            <a:srgbClr val="3366FF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" name="Oval 27"/>
          <p:cNvSpPr>
            <a:spLocks noChangeArrowheads="1"/>
          </p:cNvSpPr>
          <p:nvPr/>
        </p:nvSpPr>
        <p:spPr bwMode="auto">
          <a:xfrm>
            <a:off x="1820830" y="4940300"/>
            <a:ext cx="438150" cy="438150"/>
          </a:xfrm>
          <a:prstGeom prst="ellipse">
            <a:avLst/>
          </a:prstGeom>
          <a:solidFill>
            <a:srgbClr val="3366FF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Oval 28"/>
          <p:cNvSpPr>
            <a:spLocks noChangeArrowheads="1"/>
          </p:cNvSpPr>
          <p:nvPr/>
        </p:nvSpPr>
        <p:spPr bwMode="auto">
          <a:xfrm>
            <a:off x="2541555" y="4508500"/>
            <a:ext cx="438150" cy="438150"/>
          </a:xfrm>
          <a:prstGeom prst="ellipse">
            <a:avLst/>
          </a:prstGeom>
          <a:solidFill>
            <a:srgbClr val="3366FF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" name="Oval 29"/>
          <p:cNvSpPr>
            <a:spLocks noChangeArrowheads="1"/>
          </p:cNvSpPr>
          <p:nvPr/>
        </p:nvSpPr>
        <p:spPr bwMode="auto">
          <a:xfrm>
            <a:off x="1965293" y="4148138"/>
            <a:ext cx="438150" cy="438150"/>
          </a:xfrm>
          <a:prstGeom prst="ellipse">
            <a:avLst/>
          </a:prstGeom>
          <a:solidFill>
            <a:srgbClr val="3366FF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" name="Oval 30"/>
          <p:cNvSpPr>
            <a:spLocks noChangeArrowheads="1"/>
          </p:cNvSpPr>
          <p:nvPr/>
        </p:nvSpPr>
        <p:spPr bwMode="auto">
          <a:xfrm>
            <a:off x="1389030" y="5227638"/>
            <a:ext cx="438150" cy="438150"/>
          </a:xfrm>
          <a:prstGeom prst="ellipse">
            <a:avLst/>
          </a:prstGeom>
          <a:solidFill>
            <a:srgbClr val="3366FF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Oval 31"/>
          <p:cNvSpPr>
            <a:spLocks noChangeArrowheads="1"/>
          </p:cNvSpPr>
          <p:nvPr/>
        </p:nvSpPr>
        <p:spPr bwMode="auto">
          <a:xfrm>
            <a:off x="1604930" y="5372100"/>
            <a:ext cx="438150" cy="438150"/>
          </a:xfrm>
          <a:prstGeom prst="ellipse">
            <a:avLst/>
          </a:prstGeom>
          <a:solidFill>
            <a:srgbClr val="3366FF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" name="Oval 32"/>
          <p:cNvSpPr>
            <a:spLocks noChangeArrowheads="1"/>
          </p:cNvSpPr>
          <p:nvPr/>
        </p:nvSpPr>
        <p:spPr bwMode="auto">
          <a:xfrm>
            <a:off x="741330" y="5229225"/>
            <a:ext cx="438150" cy="438150"/>
          </a:xfrm>
          <a:prstGeom prst="ellipse">
            <a:avLst/>
          </a:prstGeom>
          <a:solidFill>
            <a:srgbClr val="3366FF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" name="Oval 33"/>
          <p:cNvSpPr>
            <a:spLocks noChangeArrowheads="1"/>
          </p:cNvSpPr>
          <p:nvPr/>
        </p:nvSpPr>
        <p:spPr bwMode="auto">
          <a:xfrm>
            <a:off x="1244568" y="4579938"/>
            <a:ext cx="438150" cy="438150"/>
          </a:xfrm>
          <a:prstGeom prst="ellipse">
            <a:avLst/>
          </a:prstGeom>
          <a:solidFill>
            <a:srgbClr val="3366FF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Oval 34"/>
          <p:cNvSpPr>
            <a:spLocks noChangeArrowheads="1"/>
          </p:cNvSpPr>
          <p:nvPr/>
        </p:nvSpPr>
        <p:spPr bwMode="auto">
          <a:xfrm>
            <a:off x="2684430" y="4868863"/>
            <a:ext cx="438150" cy="438150"/>
          </a:xfrm>
          <a:prstGeom prst="ellipse">
            <a:avLst/>
          </a:prstGeom>
          <a:solidFill>
            <a:srgbClr val="3366FF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" name="Oval 35"/>
          <p:cNvSpPr>
            <a:spLocks noChangeArrowheads="1"/>
          </p:cNvSpPr>
          <p:nvPr/>
        </p:nvSpPr>
        <p:spPr bwMode="auto">
          <a:xfrm>
            <a:off x="2305018" y="4652963"/>
            <a:ext cx="438150" cy="438150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Tx/>
              <a:buNone/>
            </a:pPr>
            <a:endParaRPr lang="zh-CN" altLang="en-US" sz="1800" b="0">
              <a:latin typeface="Arial" charset="0"/>
              <a:ea typeface="宋体" charset="-122"/>
            </a:endParaRPr>
          </a:p>
        </p:txBody>
      </p:sp>
      <p:sp>
        <p:nvSpPr>
          <p:cNvPr id="30" name="Oval 36"/>
          <p:cNvSpPr>
            <a:spLocks noChangeArrowheads="1"/>
          </p:cNvSpPr>
          <p:nvPr/>
        </p:nvSpPr>
        <p:spPr bwMode="auto">
          <a:xfrm>
            <a:off x="2757455" y="5156200"/>
            <a:ext cx="438150" cy="438150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Tx/>
              <a:buNone/>
            </a:pPr>
            <a:endParaRPr lang="zh-CN" altLang="en-US" sz="1800" b="0">
              <a:latin typeface="Arial" charset="0"/>
              <a:ea typeface="宋体" charset="-122"/>
            </a:endParaRPr>
          </a:p>
        </p:txBody>
      </p:sp>
      <p:sp>
        <p:nvSpPr>
          <p:cNvPr id="31" name="Oval 37"/>
          <p:cNvSpPr>
            <a:spLocks noChangeArrowheads="1"/>
          </p:cNvSpPr>
          <p:nvPr/>
        </p:nvSpPr>
        <p:spPr bwMode="auto">
          <a:xfrm>
            <a:off x="2973355" y="5011738"/>
            <a:ext cx="438150" cy="438150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Tx/>
              <a:buNone/>
            </a:pPr>
            <a:endParaRPr lang="zh-CN" altLang="en-US" sz="1800" b="0">
              <a:latin typeface="Arial" charset="0"/>
              <a:ea typeface="宋体" charset="-122"/>
            </a:endParaRPr>
          </a:p>
        </p:txBody>
      </p:sp>
      <p:sp>
        <p:nvSpPr>
          <p:cNvPr id="32" name="Oval 38"/>
          <p:cNvSpPr>
            <a:spLocks noChangeArrowheads="1"/>
          </p:cNvSpPr>
          <p:nvPr/>
        </p:nvSpPr>
        <p:spPr bwMode="auto">
          <a:xfrm>
            <a:off x="2900330" y="4292600"/>
            <a:ext cx="438150" cy="438150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Tx/>
              <a:buNone/>
            </a:pPr>
            <a:endParaRPr lang="zh-CN" altLang="en-US" sz="1800" b="0">
              <a:latin typeface="Arial" charset="0"/>
              <a:ea typeface="宋体" charset="-122"/>
            </a:endParaRPr>
          </a:p>
        </p:txBody>
      </p:sp>
      <p:sp>
        <p:nvSpPr>
          <p:cNvPr id="33" name="Oval 39"/>
          <p:cNvSpPr>
            <a:spLocks noChangeArrowheads="1"/>
          </p:cNvSpPr>
          <p:nvPr/>
        </p:nvSpPr>
        <p:spPr bwMode="auto">
          <a:xfrm>
            <a:off x="2900330" y="4652963"/>
            <a:ext cx="438150" cy="438150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Tx/>
              <a:buNone/>
            </a:pPr>
            <a:endParaRPr lang="zh-CN" altLang="en-US" sz="1800" b="0">
              <a:latin typeface="Arial" charset="0"/>
              <a:ea typeface="宋体" charset="-122"/>
            </a:endParaRPr>
          </a:p>
        </p:txBody>
      </p:sp>
      <p:sp>
        <p:nvSpPr>
          <p:cNvPr id="34" name="Oval 40"/>
          <p:cNvSpPr>
            <a:spLocks noChangeArrowheads="1"/>
          </p:cNvSpPr>
          <p:nvPr/>
        </p:nvSpPr>
        <p:spPr bwMode="auto">
          <a:xfrm>
            <a:off x="741330" y="4940300"/>
            <a:ext cx="438150" cy="438150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" name="Oval 41"/>
          <p:cNvSpPr>
            <a:spLocks noChangeArrowheads="1"/>
          </p:cNvSpPr>
          <p:nvPr/>
        </p:nvSpPr>
        <p:spPr bwMode="auto">
          <a:xfrm>
            <a:off x="720693" y="4508500"/>
            <a:ext cx="438150" cy="438150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" name="Oval 42"/>
          <p:cNvSpPr>
            <a:spLocks noChangeArrowheads="1"/>
          </p:cNvSpPr>
          <p:nvPr/>
        </p:nvSpPr>
        <p:spPr bwMode="auto">
          <a:xfrm>
            <a:off x="1028668" y="5300663"/>
            <a:ext cx="438150" cy="438150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" name="Oval 43"/>
          <p:cNvSpPr>
            <a:spLocks noChangeArrowheads="1"/>
          </p:cNvSpPr>
          <p:nvPr/>
        </p:nvSpPr>
        <p:spPr bwMode="auto">
          <a:xfrm>
            <a:off x="2036730" y="5300663"/>
            <a:ext cx="438150" cy="438150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" name="Oval 44"/>
          <p:cNvSpPr>
            <a:spLocks noChangeArrowheads="1"/>
          </p:cNvSpPr>
          <p:nvPr/>
        </p:nvSpPr>
        <p:spPr bwMode="auto">
          <a:xfrm>
            <a:off x="2325655" y="5372100"/>
            <a:ext cx="438150" cy="438150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" name="Oval 45"/>
          <p:cNvSpPr>
            <a:spLocks noChangeArrowheads="1"/>
          </p:cNvSpPr>
          <p:nvPr/>
        </p:nvSpPr>
        <p:spPr bwMode="auto">
          <a:xfrm>
            <a:off x="3116230" y="4508500"/>
            <a:ext cx="438150" cy="43815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Tx/>
              <a:buNone/>
            </a:pPr>
            <a:endParaRPr lang="zh-CN" altLang="en-US" sz="1800" b="0">
              <a:latin typeface="Arial" charset="0"/>
              <a:ea typeface="宋体" charset="-122"/>
            </a:endParaRPr>
          </a:p>
        </p:txBody>
      </p:sp>
      <p:sp>
        <p:nvSpPr>
          <p:cNvPr id="40" name="Oval 46"/>
          <p:cNvSpPr>
            <a:spLocks noChangeArrowheads="1"/>
          </p:cNvSpPr>
          <p:nvPr/>
        </p:nvSpPr>
        <p:spPr bwMode="auto">
          <a:xfrm>
            <a:off x="3333718" y="4724400"/>
            <a:ext cx="438150" cy="43815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Tx/>
              <a:buNone/>
            </a:pPr>
            <a:endParaRPr lang="zh-CN" altLang="en-US" sz="1800" b="0">
              <a:latin typeface="Arial" charset="0"/>
              <a:ea typeface="宋体" charset="-122"/>
            </a:endParaRPr>
          </a:p>
        </p:txBody>
      </p:sp>
      <p:sp>
        <p:nvSpPr>
          <p:cNvPr id="41" name="Oval 47"/>
          <p:cNvSpPr>
            <a:spLocks noChangeArrowheads="1"/>
          </p:cNvSpPr>
          <p:nvPr/>
        </p:nvSpPr>
        <p:spPr bwMode="auto">
          <a:xfrm>
            <a:off x="741330" y="4219575"/>
            <a:ext cx="438150" cy="43815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Tx/>
              <a:buNone/>
            </a:pPr>
            <a:endParaRPr lang="zh-CN" altLang="en-US" sz="1800" b="0">
              <a:latin typeface="Arial" charset="0"/>
              <a:ea typeface="宋体" charset="-122"/>
            </a:endParaRPr>
          </a:p>
        </p:txBody>
      </p:sp>
      <p:sp>
        <p:nvSpPr>
          <p:cNvPr id="42" name="Oval 48"/>
          <p:cNvSpPr>
            <a:spLocks noChangeArrowheads="1"/>
          </p:cNvSpPr>
          <p:nvPr/>
        </p:nvSpPr>
        <p:spPr bwMode="auto">
          <a:xfrm>
            <a:off x="3189255" y="5156200"/>
            <a:ext cx="438150" cy="43815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Tx/>
              <a:buNone/>
            </a:pPr>
            <a:endParaRPr lang="zh-CN" altLang="en-US" sz="1800" b="0">
              <a:latin typeface="Arial" charset="0"/>
              <a:ea typeface="宋体" charset="-122"/>
            </a:endParaRPr>
          </a:p>
        </p:txBody>
      </p:sp>
      <p:sp>
        <p:nvSpPr>
          <p:cNvPr id="43" name="Oval 49"/>
          <p:cNvSpPr>
            <a:spLocks noChangeArrowheads="1"/>
          </p:cNvSpPr>
          <p:nvPr/>
        </p:nvSpPr>
        <p:spPr bwMode="auto">
          <a:xfrm>
            <a:off x="2757455" y="5300663"/>
            <a:ext cx="438150" cy="43815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Tx/>
              <a:buNone/>
            </a:pPr>
            <a:endParaRPr lang="zh-CN" altLang="en-US" sz="1800" b="0">
              <a:latin typeface="Arial" charset="0"/>
              <a:ea typeface="宋体" charset="-122"/>
            </a:endParaRPr>
          </a:p>
        </p:txBody>
      </p:sp>
      <p:sp>
        <p:nvSpPr>
          <p:cNvPr id="44" name="Oval 50"/>
          <p:cNvSpPr>
            <a:spLocks noChangeArrowheads="1"/>
          </p:cNvSpPr>
          <p:nvPr/>
        </p:nvSpPr>
        <p:spPr bwMode="auto">
          <a:xfrm>
            <a:off x="2900330" y="4003675"/>
            <a:ext cx="438150" cy="43815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Tx/>
              <a:buNone/>
            </a:pPr>
            <a:endParaRPr lang="zh-CN" altLang="en-US" sz="1800" b="0">
              <a:latin typeface="Arial" charset="0"/>
              <a:ea typeface="宋体" charset="-122"/>
            </a:endParaRPr>
          </a:p>
        </p:txBody>
      </p:sp>
      <p:sp>
        <p:nvSpPr>
          <p:cNvPr id="45" name="Oval 51"/>
          <p:cNvSpPr>
            <a:spLocks noChangeArrowheads="1"/>
          </p:cNvSpPr>
          <p:nvPr/>
        </p:nvSpPr>
        <p:spPr bwMode="auto">
          <a:xfrm>
            <a:off x="2397093" y="3932238"/>
            <a:ext cx="438150" cy="43815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Tx/>
              <a:buNone/>
            </a:pPr>
            <a:endParaRPr lang="zh-CN" altLang="en-US" sz="1800" b="0">
              <a:latin typeface="Arial" charset="0"/>
              <a:ea typeface="宋体" charset="-122"/>
            </a:endParaRPr>
          </a:p>
        </p:txBody>
      </p:sp>
      <p:sp>
        <p:nvSpPr>
          <p:cNvPr id="46" name="Oval 52"/>
          <p:cNvSpPr>
            <a:spLocks noChangeArrowheads="1"/>
          </p:cNvSpPr>
          <p:nvPr/>
        </p:nvSpPr>
        <p:spPr bwMode="auto">
          <a:xfrm>
            <a:off x="1820830" y="3932238"/>
            <a:ext cx="438150" cy="43815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Tx/>
              <a:buNone/>
            </a:pPr>
            <a:endParaRPr lang="zh-CN" altLang="en-US" sz="1800" b="0">
              <a:latin typeface="Arial" charset="0"/>
              <a:ea typeface="宋体" charset="-122"/>
            </a:endParaRPr>
          </a:p>
        </p:txBody>
      </p:sp>
      <p:sp>
        <p:nvSpPr>
          <p:cNvPr id="47" name="Oval 53"/>
          <p:cNvSpPr>
            <a:spLocks noChangeArrowheads="1"/>
          </p:cNvSpPr>
          <p:nvPr/>
        </p:nvSpPr>
        <p:spPr bwMode="auto">
          <a:xfrm>
            <a:off x="1244568" y="3860800"/>
            <a:ext cx="438150" cy="43815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Tx/>
              <a:buNone/>
            </a:pPr>
            <a:endParaRPr lang="zh-CN" altLang="en-US" sz="1800" b="0">
              <a:latin typeface="Arial" charset="0"/>
              <a:ea typeface="宋体" charset="-122"/>
            </a:endParaRPr>
          </a:p>
        </p:txBody>
      </p:sp>
      <p:sp>
        <p:nvSpPr>
          <p:cNvPr id="48" name="Oval 54"/>
          <p:cNvSpPr>
            <a:spLocks noChangeArrowheads="1"/>
          </p:cNvSpPr>
          <p:nvPr/>
        </p:nvSpPr>
        <p:spPr bwMode="auto">
          <a:xfrm>
            <a:off x="812768" y="3932238"/>
            <a:ext cx="438150" cy="43815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Tx/>
              <a:buNone/>
            </a:pPr>
            <a:endParaRPr lang="zh-CN" altLang="en-US" sz="1800" b="0">
              <a:latin typeface="Arial" charset="0"/>
              <a:ea typeface="宋体" charset="-122"/>
            </a:endParaRPr>
          </a:p>
        </p:txBody>
      </p:sp>
      <p:sp>
        <p:nvSpPr>
          <p:cNvPr id="50" name="矩形 27"/>
          <p:cNvSpPr>
            <a:spLocks noChangeArrowheads="1"/>
          </p:cNvSpPr>
          <p:nvPr/>
        </p:nvSpPr>
        <p:spPr bwMode="auto">
          <a:xfrm>
            <a:off x="5214942" y="3000372"/>
            <a:ext cx="200026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solidFill>
                <a:srgbClr val="00B05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572000" y="3714752"/>
            <a:ext cx="45720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Tx/>
              <a:buNone/>
            </a:pP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答：至少取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个球，可以保证取到两个颜色相同的球。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52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53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54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31214E-6 L 8.33333E-7 -0.2279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46821E-6 L 0.01528 -0.22057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" y="-1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46821E-6 L -0.00035 -0.22057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6185E-6 L 0.00764 -0.18913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-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4.91329E-6 L 0.11546 -0.26265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" y="-1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 animBg="1"/>
      <p:bldP spid="18" grpId="0" animBg="1"/>
      <p:bldP spid="20" grpId="0" animBg="1"/>
      <p:bldP spid="22" grpId="0" animBg="1"/>
      <p:bldP spid="44" grpId="0" animBg="1"/>
      <p:bldP spid="50" grpId="0"/>
      <p:bldP spid="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6372225" y="333375"/>
            <a:ext cx="2411413" cy="1008063"/>
            <a:chOff x="0" y="0"/>
            <a:chExt cx="1633" cy="635"/>
          </a:xfrm>
        </p:grpSpPr>
        <p:pic>
          <p:nvPicPr>
            <p:cNvPr id="18447" name="Picture 3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>
                  <a:ea typeface="黑体" pitchFamily="49" charset="-122"/>
                </a:rPr>
                <a:t>作业设计</a:t>
              </a:r>
            </a:p>
          </p:txBody>
        </p:sp>
      </p:grpSp>
      <p:grpSp>
        <p:nvGrpSpPr>
          <p:cNvPr id="18435" name="Group 17"/>
          <p:cNvGrpSpPr>
            <a:grpSpLocks/>
          </p:cNvGrpSpPr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18445" name="AutoShape 13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8446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18436" name="Group 18"/>
          <p:cNvGrpSpPr>
            <a:grpSpLocks/>
          </p:cNvGrpSpPr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18443" name="AutoShape 15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8444" name="Text Box 16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8438" name="Group 16"/>
          <p:cNvGrpSpPr>
            <a:grpSpLocks/>
          </p:cNvGrpSpPr>
          <p:nvPr/>
        </p:nvGrpSpPr>
        <p:grpSpPr bwMode="auto">
          <a:xfrm>
            <a:off x="6011863" y="5805488"/>
            <a:ext cx="1684337" cy="877887"/>
            <a:chOff x="2699" y="3612"/>
            <a:chExt cx="1061" cy="553"/>
          </a:xfrm>
        </p:grpSpPr>
        <p:pic>
          <p:nvPicPr>
            <p:cNvPr id="1843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18440" name="Text Box 18">
              <a:hlinkClick r:id="rId7" action="ppaction://hlinksldjump" highlightClick="1">
                <a:snd r:embed="rId8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0" name="Group 38"/>
          <p:cNvGrpSpPr>
            <a:grpSpLocks/>
          </p:cNvGrpSpPr>
          <p:nvPr/>
        </p:nvGrpSpPr>
        <p:grpSpPr bwMode="auto">
          <a:xfrm>
            <a:off x="3276600" y="188913"/>
            <a:ext cx="1584325" cy="579437"/>
            <a:chOff x="1066" y="2795"/>
            <a:chExt cx="998" cy="365"/>
          </a:xfrm>
        </p:grpSpPr>
        <p:sp>
          <p:nvSpPr>
            <p:cNvPr id="19485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997" cy="363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9486" name="Text Box 40"/>
            <p:cNvSpPr txBox="1">
              <a:spLocks noChangeArrowheads="1"/>
            </p:cNvSpPr>
            <p:nvPr/>
          </p:nvSpPr>
          <p:spPr bwMode="auto">
            <a:xfrm>
              <a:off x="1111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31" name="TextBox 9"/>
          <p:cNvSpPr txBox="1">
            <a:spLocks noChangeArrowheads="1"/>
          </p:cNvSpPr>
          <p:nvPr/>
        </p:nvSpPr>
        <p:spPr bwMode="auto">
          <a:xfrm>
            <a:off x="-71470" y="785794"/>
            <a:ext cx="921547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71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页练习十三第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张叔叔参加飞镖比赛，投了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镖，成绩是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41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环。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张叔叔至少有一个镖不低于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9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环。为什么？</a:t>
            </a:r>
            <a:endParaRPr lang="en-US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5292725" y="6249988"/>
            <a:ext cx="2376488" cy="563562"/>
            <a:chOff x="1474" y="3765"/>
            <a:chExt cx="952" cy="355"/>
          </a:xfrm>
        </p:grpSpPr>
        <p:sp>
          <p:nvSpPr>
            <p:cNvPr id="9" name="AutoShape 13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0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返回作业设计</a:t>
              </a:r>
            </a:p>
          </p:txBody>
        </p:sp>
      </p:grpSp>
      <p:pic>
        <p:nvPicPr>
          <p:cNvPr id="13313" name="Picture 1" descr="C:\Users\Administrator\AppData\Roaming\Tencent\Users\271766067\QQ\WinTemp\RichOle\8Z0(AQ1_~U3(FT%P[{]EFNJ.png"/>
          <p:cNvPicPr>
            <a:picLocks noChangeAspect="1" noChangeArrowheads="1"/>
          </p:cNvPicPr>
          <p:nvPr/>
        </p:nvPicPr>
        <p:blipFill>
          <a:blip r:embed="rId3" cstate="print"/>
          <a:srcRect l="6541" t="2389" r="4069"/>
          <a:stretch>
            <a:fillRect/>
          </a:stretch>
        </p:blipFill>
        <p:spPr bwMode="auto">
          <a:xfrm>
            <a:off x="500034" y="2571744"/>
            <a:ext cx="2928958" cy="2919412"/>
          </a:xfrm>
          <a:prstGeom prst="ellipse">
            <a:avLst/>
          </a:prstGeom>
          <a:noFill/>
        </p:spPr>
      </p:pic>
      <p:sp>
        <p:nvSpPr>
          <p:cNvPr id="12" name="矩形 11"/>
          <p:cNvSpPr/>
          <p:nvPr/>
        </p:nvSpPr>
        <p:spPr>
          <a:xfrm>
            <a:off x="3714744" y="2500306"/>
            <a:ext cx="514353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假设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镖中有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镖成绩都低于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最高环是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那么第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镖至少为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才能使总成绩是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41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环。或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41÷5=8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所以张叔叔至少有一镖不低于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8+1=9(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>
            <a:grpSpLocks/>
          </p:cNvGrpSpPr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22537" name="Group 2"/>
            <p:cNvGrpSpPr>
              <a:grpSpLocks/>
            </p:cNvGrpSpPr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2547" name="未知"/>
              <p:cNvSpPr>
                <a:spLocks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04"/>
                  <a:gd name="T13" fmla="*/ 0 h 288"/>
                  <a:gd name="T14" fmla="*/ 1104 w 1104"/>
                  <a:gd name="T15" fmla="*/ 288 h 28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8" name="未知"/>
              <p:cNvSpPr>
                <a:spLocks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20"/>
                  <a:gd name="T16" fmla="*/ 0 h 1008"/>
                  <a:gd name="T17" fmla="*/ 1920 w 1920"/>
                  <a:gd name="T18" fmla="*/ 1008 h 10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9" name="未知"/>
              <p:cNvSpPr>
                <a:spLocks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"/>
                  <a:gd name="T16" fmla="*/ 0 h 432"/>
                  <a:gd name="T17" fmla="*/ 2160 w 2160"/>
                  <a:gd name="T18" fmla="*/ 432 h 4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0" name="未知"/>
              <p:cNvSpPr>
                <a:spLocks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0"/>
                  <a:gd name="T16" fmla="*/ 0 h 600"/>
                  <a:gd name="T17" fmla="*/ 1860 w 1860"/>
                  <a:gd name="T18" fmla="*/ 600 h 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1" name="未知"/>
              <p:cNvSpPr>
                <a:spLocks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44"/>
                  <a:gd name="T16" fmla="*/ 0 h 192"/>
                  <a:gd name="T17" fmla="*/ 2244 w 2244"/>
                  <a:gd name="T18" fmla="*/ 192 h 1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2" name="未知"/>
              <p:cNvSpPr>
                <a:spLocks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72"/>
                  <a:gd name="T16" fmla="*/ 0 h 480"/>
                  <a:gd name="T17" fmla="*/ 1872 w 1872"/>
                  <a:gd name="T18" fmla="*/ 480 h 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3" name="未知"/>
              <p:cNvSpPr>
                <a:spLocks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8"/>
                  <a:gd name="T16" fmla="*/ 0 h 150"/>
                  <a:gd name="T17" fmla="*/ 2208 w 2208"/>
                  <a:gd name="T18" fmla="*/ 150 h 1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4" name="未知"/>
              <p:cNvSpPr>
                <a:spLocks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60"/>
                  <a:gd name="T46" fmla="*/ 0 h 1746"/>
                  <a:gd name="T47" fmla="*/ 960 w 960"/>
                  <a:gd name="T48" fmla="*/ 1746 h 174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 cmpd="sng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2538" name="Group 11"/>
            <p:cNvGrpSpPr>
              <a:grpSpLocks/>
            </p:cNvGrpSpPr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2545" name="AutoShape 12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6" name="Text Box 13">
                <a:hlinkClick r:id="rId3" action="ppaction://hlinksldjump" highlightClick="1">
                  <a:snd r:embed="rId4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基础巩固</a:t>
                </a:r>
              </a:p>
            </p:txBody>
          </p:sp>
        </p:grpSp>
        <p:grpSp>
          <p:nvGrpSpPr>
            <p:cNvPr id="22539" name="Group 14"/>
            <p:cNvGrpSpPr>
              <a:grpSpLocks/>
            </p:cNvGrpSpPr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2543" name="AutoShape 15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4" name="Text Box 16">
                <a:hlinkClick r:id="rId5" action="ppaction://hlinksldjump" highlightClick="1">
                  <a:snd r:embed="rId4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提升培优</a:t>
                </a:r>
              </a:p>
            </p:txBody>
          </p:sp>
        </p:grpSp>
        <p:grpSp>
          <p:nvGrpSpPr>
            <p:cNvPr id="22540" name="Group 17"/>
            <p:cNvGrpSpPr>
              <a:grpSpLocks/>
            </p:cNvGrpSpPr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2541" name="AutoShape 18">
                <a:hlinkClick r:id="" action="ppaction://noaction">
                  <a:snd r:embed="rId4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2" name="Text Box 19">
                <a:hlinkClick r:id="rId6" action="ppaction://hlinksldjump" highlightClick="1">
                  <a:snd r:embed="rId4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楷体_GB2312" pitchFamily="49" charset="-122"/>
                    <a:ea typeface="楷体_GB2312" pitchFamily="49" charset="-122"/>
                  </a:rPr>
                  <a:t> 思维创新</a:t>
                </a:r>
              </a:p>
            </p:txBody>
          </p:sp>
        </p:grpSp>
      </p:grpSp>
      <p:grpSp>
        <p:nvGrpSpPr>
          <p:cNvPr id="22531" name="Group 23"/>
          <p:cNvGrpSpPr>
            <a:grpSpLocks/>
          </p:cNvGrpSpPr>
          <p:nvPr/>
        </p:nvGrpSpPr>
        <p:grpSpPr bwMode="auto">
          <a:xfrm>
            <a:off x="3708400" y="404813"/>
            <a:ext cx="1584325" cy="647700"/>
            <a:chOff x="3016" y="2750"/>
            <a:chExt cx="998" cy="408"/>
          </a:xfrm>
        </p:grpSpPr>
        <p:sp>
          <p:nvSpPr>
            <p:cNvPr id="22535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998" cy="408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2536" name="Text Box 25"/>
            <p:cNvSpPr txBox="1">
              <a:spLocks noChangeArrowheads="1"/>
            </p:cNvSpPr>
            <p:nvPr/>
          </p:nvSpPr>
          <p:spPr bwMode="auto">
            <a:xfrm>
              <a:off x="3061" y="275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22532" name="Group 29"/>
          <p:cNvGrpSpPr>
            <a:grpSpLocks/>
          </p:cNvGrpSpPr>
          <p:nvPr/>
        </p:nvGrpSpPr>
        <p:grpSpPr bwMode="auto">
          <a:xfrm>
            <a:off x="1258888" y="6021388"/>
            <a:ext cx="2519362" cy="519112"/>
            <a:chOff x="1474" y="3793"/>
            <a:chExt cx="952" cy="327"/>
          </a:xfrm>
        </p:grpSpPr>
        <p:sp>
          <p:nvSpPr>
            <p:cNvPr id="22533" name="AutoShape 30">
              <a:hlinkClick r:id="rId7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871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2534" name="Text Box 31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返回作业设计</a:t>
              </a:r>
              <a:endParaRPr lang="en-US" altLang="zh-CN" sz="2800" dirty="0">
                <a:solidFill>
                  <a:schemeClr val="tx1"/>
                </a:solidFill>
                <a:latin typeface="Calibri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7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23576" name="Rectangle 68"/>
          <p:cNvSpPr>
            <a:spLocks noChangeArrowheads="1"/>
          </p:cNvSpPr>
          <p:nvPr/>
        </p:nvSpPr>
        <p:spPr bwMode="auto">
          <a:xfrm>
            <a:off x="0" y="357166"/>
            <a:ext cx="4291559" cy="75103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宋体" pitchFamily="2" charset="-122"/>
              </a:rPr>
              <a:t>1.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填空题。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1500174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21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只鸽子飞进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个鸽舍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总有一个鸽舍至少有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只鸽子。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木箱里装有红色球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黄色球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蓝色球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若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蒙眼去摸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为保证取出球中有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个球颜色相同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至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少要取出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个球。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7224" y="2428868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71736" y="4643446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6" grpId="0"/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12" name="Rectangle 22"/>
          <p:cNvSpPr>
            <a:spLocks noChangeArrowheads="1"/>
          </p:cNvSpPr>
          <p:nvPr/>
        </p:nvSpPr>
        <p:spPr bwMode="auto">
          <a:xfrm>
            <a:off x="0" y="428604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（易错题）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判断题。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85720" y="1357298"/>
            <a:ext cx="85725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有黑、白、黄三种颜色的袜子各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只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混杂在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一起。黑暗中想从这些袜子中取出颜色不同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的两双袜子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至少要取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11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只才能保证达到要求。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                                                             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种花色的扑克牌各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13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张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要取出两张花色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相同的扑克牌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至少要取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张。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       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858148" y="371475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858148" y="5214950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5508625" y="6165850"/>
            <a:ext cx="1943100" cy="519113"/>
            <a:chOff x="1474" y="3765"/>
            <a:chExt cx="952" cy="327"/>
          </a:xfrm>
        </p:grpSpPr>
        <p:sp>
          <p:nvSpPr>
            <p:cNvPr id="16" name="AutoShape 9">
              <a:hlinkClick r:id="rId3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7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65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2</a:t>
              </a:r>
            </a:p>
          </p:txBody>
        </p:sp>
      </p:grpSp>
      <p:sp>
        <p:nvSpPr>
          <p:cNvPr id="12" name="Rectangle 22"/>
          <p:cNvSpPr>
            <a:spLocks noChangeArrowheads="1"/>
          </p:cNvSpPr>
          <p:nvPr/>
        </p:nvSpPr>
        <p:spPr bwMode="auto">
          <a:xfrm>
            <a:off x="0" y="428604"/>
            <a:ext cx="9144000" cy="751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（难点题）</a:t>
            </a:r>
            <a:r>
              <a:rPr lang="zh-CN" altLang="zh-CN" sz="3200" dirty="0" smtClean="0">
                <a:solidFill>
                  <a:schemeClr val="tx1"/>
                </a:solidFill>
              </a:rPr>
              <a:t>选择题。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4282" y="1000108"/>
            <a:ext cx="892971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一副扑克牌有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54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张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至少抽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张才能保证其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中最少有一张是“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”。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A.5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B.14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C.51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袋子中有大小、质地均相同的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种颜色的小球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各若干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每次摸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要保证有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次所摸的结果是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一样的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至少要摸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次。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A.89	          B.90	               C.91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643570" y="1214422"/>
            <a:ext cx="4459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C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71934" y="4844489"/>
            <a:ext cx="4459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C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  <p:bldP spid="19" grpId="0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5" name="Rectangle 22"/>
          <p:cNvSpPr>
            <a:spLocks noChangeArrowheads="1"/>
          </p:cNvSpPr>
          <p:nvPr/>
        </p:nvSpPr>
        <p:spPr bwMode="auto">
          <a:xfrm>
            <a:off x="0" y="644894"/>
            <a:ext cx="9144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4.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（探究题）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一个口袋中有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50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个编有号码的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大小相同的小球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其中编号为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1,2,3,4,5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的各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10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个。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26654" name="Group 28"/>
          <p:cNvGrpSpPr>
            <a:grpSpLocks/>
          </p:cNvGrpSpPr>
          <p:nvPr/>
        </p:nvGrpSpPr>
        <p:grpSpPr bwMode="auto">
          <a:xfrm>
            <a:off x="7667625" y="115888"/>
            <a:ext cx="1295400" cy="1292225"/>
            <a:chOff x="4944" y="210"/>
            <a:chExt cx="816" cy="814"/>
          </a:xfrm>
        </p:grpSpPr>
        <p:pic>
          <p:nvPicPr>
            <p:cNvPr id="26655" name="Picture 8" descr="Pink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6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宋体"/>
                  <a:ea typeface="宋体"/>
                </a:rPr>
                <a:t>提升培优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357158" y="2285992"/>
            <a:ext cx="8286808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至少摸出多少个才能保证其中至少有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个号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码相同的小球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357422" y="3929066"/>
            <a:ext cx="3643338" cy="1571636"/>
            <a:chOff x="0" y="2071678"/>
            <a:chExt cx="3643338" cy="1571636"/>
          </a:xfrm>
        </p:grpSpPr>
        <p:sp>
          <p:nvSpPr>
            <p:cNvPr id="19" name="云形标注 18"/>
            <p:cNvSpPr/>
            <p:nvPr/>
          </p:nvSpPr>
          <p:spPr>
            <a:xfrm>
              <a:off x="0" y="2071678"/>
              <a:ext cx="3643338" cy="1571636"/>
            </a:xfrm>
            <a:prstGeom prst="cloud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268694" y="2428868"/>
              <a:ext cx="1088760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800" dirty="0" smtClean="0">
                  <a:latin typeface="华文楷体" pitchFamily="2" charset="-122"/>
                  <a:ea typeface="华文楷体" pitchFamily="2" charset="-122"/>
                </a:rPr>
                <a:t>6</a:t>
              </a:r>
              <a:r>
                <a:rPr lang="zh-CN" altLang="en-US" sz="4800" dirty="0" smtClean="0">
                  <a:latin typeface="华文楷体" pitchFamily="2" charset="-122"/>
                  <a:ea typeface="华文楷体" pitchFamily="2" charset="-122"/>
                </a:rPr>
                <a:t>个</a:t>
              </a:r>
              <a:endParaRPr lang="zh-CN" altLang="en-US" sz="48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5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8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复 习 准 备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grpSp>
        <p:nvGrpSpPr>
          <p:cNvPr id="26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27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28" name="Text Box 18">
              <a:hlinkClick r:id="rId4" action="ppaction://hlinksldjump" highlightClick="1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14282" y="1285860"/>
            <a:ext cx="6143636" cy="648590"/>
            <a:chOff x="0" y="1000108"/>
            <a:chExt cx="6143636" cy="648590"/>
          </a:xfrm>
        </p:grpSpPr>
        <p:sp>
          <p:nvSpPr>
            <p:cNvPr id="22" name="圆角矩形 21"/>
            <p:cNvSpPr/>
            <p:nvPr/>
          </p:nvSpPr>
          <p:spPr>
            <a:xfrm>
              <a:off x="0" y="1000108"/>
              <a:ext cx="6143636" cy="648590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428628" y="1000108"/>
              <a:ext cx="550069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3200" dirty="0" smtClean="0">
                  <a:solidFill>
                    <a:schemeClr val="tx1"/>
                  </a:solidFill>
                </a:rPr>
                <a:t>复习“鸽巢问题”解决模型。</a:t>
              </a:r>
              <a:endParaRPr lang="zh-CN" altLang="zh-CN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643042" y="2786058"/>
            <a:ext cx="564360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物体数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÷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抽屉数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商……余数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    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至少数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商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+1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5" name="Rectangle 22"/>
          <p:cNvSpPr>
            <a:spLocks noChangeArrowheads="1"/>
          </p:cNvSpPr>
          <p:nvPr/>
        </p:nvSpPr>
        <p:spPr bwMode="auto">
          <a:xfrm>
            <a:off x="0" y="644894"/>
            <a:ext cx="9144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4.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（探究题）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一个口袋中有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50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个编有号码的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大小相同的小球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其中编号为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1,2,3,4,5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的各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10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个。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7667625" y="115888"/>
            <a:ext cx="1295400" cy="1292225"/>
            <a:chOff x="4944" y="210"/>
            <a:chExt cx="816" cy="814"/>
          </a:xfrm>
        </p:grpSpPr>
        <p:pic>
          <p:nvPicPr>
            <p:cNvPr id="26655" name="Picture 8" descr="Pink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6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宋体"/>
                  <a:ea typeface="宋体"/>
                </a:rPr>
                <a:t>提升培优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357158" y="2285992"/>
            <a:ext cx="8286808" cy="14897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至少要摸出多少个才能保证其中至少有三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个号码相同的小球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" name="组合 17"/>
          <p:cNvGrpSpPr/>
          <p:nvPr/>
        </p:nvGrpSpPr>
        <p:grpSpPr>
          <a:xfrm>
            <a:off x="2357422" y="3929066"/>
            <a:ext cx="3643338" cy="1571636"/>
            <a:chOff x="0" y="2071678"/>
            <a:chExt cx="3643338" cy="1571636"/>
          </a:xfrm>
        </p:grpSpPr>
        <p:sp>
          <p:nvSpPr>
            <p:cNvPr id="19" name="云形标注 18"/>
            <p:cNvSpPr/>
            <p:nvPr/>
          </p:nvSpPr>
          <p:spPr>
            <a:xfrm>
              <a:off x="0" y="2071678"/>
              <a:ext cx="3643338" cy="1571636"/>
            </a:xfrm>
            <a:prstGeom prst="cloud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123030" y="2428868"/>
              <a:ext cx="1377300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800" dirty="0" smtClean="0">
                  <a:latin typeface="华文楷体" pitchFamily="2" charset="-122"/>
                  <a:ea typeface="华文楷体" pitchFamily="2" charset="-122"/>
                </a:rPr>
                <a:t>11</a:t>
              </a:r>
              <a:r>
                <a:rPr lang="zh-CN" altLang="en-US" sz="4800" dirty="0" smtClean="0">
                  <a:latin typeface="华文楷体" pitchFamily="2" charset="-122"/>
                  <a:ea typeface="华文楷体" pitchFamily="2" charset="-122"/>
                </a:rPr>
                <a:t>个</a:t>
              </a:r>
              <a:endParaRPr lang="zh-CN" altLang="en-US" sz="48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5" name="Rectangle 22"/>
          <p:cNvSpPr>
            <a:spLocks noChangeArrowheads="1"/>
          </p:cNvSpPr>
          <p:nvPr/>
        </p:nvSpPr>
        <p:spPr bwMode="auto">
          <a:xfrm>
            <a:off x="0" y="644894"/>
            <a:ext cx="9144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4.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（探究题）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一个口袋中有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50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个编有号码的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大小相同的小球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其中编号为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1,2,3,4,5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的各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10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个。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7667625" y="115888"/>
            <a:ext cx="1295400" cy="1292225"/>
            <a:chOff x="4944" y="210"/>
            <a:chExt cx="816" cy="814"/>
          </a:xfrm>
        </p:grpSpPr>
        <p:pic>
          <p:nvPicPr>
            <p:cNvPr id="26655" name="Picture 8" descr="Pink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6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宋体"/>
                  <a:ea typeface="宋体"/>
                </a:rPr>
                <a:t>提升培优</a:t>
              </a:r>
            </a:p>
          </p:txBody>
        </p:sp>
      </p:grp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5508625" y="6165850"/>
            <a:ext cx="1943100" cy="519113"/>
            <a:chOff x="1474" y="3765"/>
            <a:chExt cx="952" cy="327"/>
          </a:xfrm>
        </p:grpSpPr>
        <p:sp>
          <p:nvSpPr>
            <p:cNvPr id="15" name="AutoShape 9">
              <a:hlinkClick r:id="rId3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6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65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2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357158" y="2285992"/>
            <a:ext cx="8286808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至少要摸出多少个才能保证有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个不同号码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的小球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4" name="组合 17"/>
          <p:cNvGrpSpPr/>
          <p:nvPr/>
        </p:nvGrpSpPr>
        <p:grpSpPr>
          <a:xfrm>
            <a:off x="2357422" y="3643314"/>
            <a:ext cx="4286280" cy="1571636"/>
            <a:chOff x="0" y="2071678"/>
            <a:chExt cx="4286280" cy="1571636"/>
          </a:xfrm>
        </p:grpSpPr>
        <p:sp>
          <p:nvSpPr>
            <p:cNvPr id="19" name="云形标注 18"/>
            <p:cNvSpPr/>
            <p:nvPr/>
          </p:nvSpPr>
          <p:spPr>
            <a:xfrm>
              <a:off x="0" y="2071678"/>
              <a:ext cx="4286280" cy="1571636"/>
            </a:xfrm>
            <a:prstGeom prst="cloud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500066" y="2500306"/>
              <a:ext cx="352853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4×10+1=41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（个）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5" name="Group 14"/>
          <p:cNvGrpSpPr>
            <a:grpSpLocks/>
          </p:cNvGrpSpPr>
          <p:nvPr/>
        </p:nvGrpSpPr>
        <p:grpSpPr bwMode="auto">
          <a:xfrm>
            <a:off x="7743825" y="0"/>
            <a:ext cx="1292225" cy="1292225"/>
            <a:chOff x="4946" y="164"/>
            <a:chExt cx="814" cy="814"/>
          </a:xfrm>
        </p:grpSpPr>
        <p:pic>
          <p:nvPicPr>
            <p:cNvPr id="30728" name="Picture 6" descr="Blue-Green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9" name="WordArt 13"/>
            <p:cNvSpPr>
              <a:spLocks noChangeArrowheads="1" noChangeShapeType="1"/>
            </p:cNvSpPr>
            <p:nvPr/>
          </p:nvSpPr>
          <p:spPr bwMode="auto">
            <a:xfrm>
              <a:off x="4989" y="464"/>
              <a:ext cx="70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3399"/>
                    </a:solidFill>
                    <a:round/>
                    <a:headEnd/>
                    <a:tailEnd/>
                  </a:ln>
                  <a:solidFill>
                    <a:srgbClr val="FF3399"/>
                  </a:solidFill>
                  <a:latin typeface="宋体"/>
                  <a:ea typeface="宋体"/>
                </a:rPr>
                <a:t>思维创新</a:t>
              </a:r>
            </a:p>
          </p:txBody>
        </p:sp>
      </p:grpSp>
      <p:sp>
        <p:nvSpPr>
          <p:cNvPr id="12" name="Rectangle 22"/>
          <p:cNvSpPr>
            <a:spLocks noChangeArrowheads="1"/>
          </p:cNvSpPr>
          <p:nvPr/>
        </p:nvSpPr>
        <p:spPr bwMode="auto">
          <a:xfrm>
            <a:off x="64" y="640304"/>
            <a:ext cx="9215406" cy="2931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5.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（竞赛题）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某校开办了数学、英语、美术、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书法四个兴趣小组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每个学生都参加两个。至少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在多少个学生中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才能保证有两个学生参加兴趣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小组的情况完全相同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14" name="Group 8"/>
          <p:cNvGrpSpPr>
            <a:grpSpLocks/>
          </p:cNvGrpSpPr>
          <p:nvPr/>
        </p:nvGrpSpPr>
        <p:grpSpPr bwMode="auto">
          <a:xfrm>
            <a:off x="5292725" y="6149975"/>
            <a:ext cx="1943100" cy="519113"/>
            <a:chOff x="1474" y="3793"/>
            <a:chExt cx="952" cy="327"/>
          </a:xfrm>
        </p:grpSpPr>
        <p:sp>
          <p:nvSpPr>
            <p:cNvPr id="15" name="AutoShape 9">
              <a:hlinkClick r:id="rId4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6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357422" y="3929066"/>
            <a:ext cx="3643338" cy="1571636"/>
            <a:chOff x="0" y="2071678"/>
            <a:chExt cx="3643338" cy="1571636"/>
          </a:xfrm>
        </p:grpSpPr>
        <p:sp>
          <p:nvSpPr>
            <p:cNvPr id="18" name="云形标注 17"/>
            <p:cNvSpPr/>
            <p:nvPr/>
          </p:nvSpPr>
          <p:spPr>
            <a:xfrm>
              <a:off x="0" y="2071678"/>
              <a:ext cx="3643338" cy="1571636"/>
            </a:xfrm>
            <a:prstGeom prst="cloud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268694" y="2428868"/>
              <a:ext cx="1088760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800" dirty="0" smtClean="0">
                  <a:latin typeface="华文楷体" pitchFamily="2" charset="-122"/>
                  <a:ea typeface="华文楷体" pitchFamily="2" charset="-122"/>
                </a:rPr>
                <a:t>7</a:t>
              </a:r>
              <a:r>
                <a:rPr lang="zh-CN" altLang="en-US" sz="4800" dirty="0" smtClean="0">
                  <a:latin typeface="华文楷体" pitchFamily="2" charset="-122"/>
                  <a:ea typeface="华文楷体" pitchFamily="2" charset="-122"/>
                </a:rPr>
                <a:t>个</a:t>
              </a:r>
              <a:endParaRPr lang="zh-CN" altLang="en-US" sz="48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ChangeArrowheads="1"/>
          </p:cNvSpPr>
          <p:nvPr/>
        </p:nvSpPr>
        <p:spPr bwMode="auto">
          <a:xfrm>
            <a:off x="0" y="60960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28600" algn="ctr" eaLnBrk="0" hangingPunct="0"/>
            <a:r>
              <a:rPr lang="zh-CN" altLang="en-US" sz="900" i="1">
                <a:solidFill>
                  <a:srgbClr val="000000"/>
                </a:solidFill>
                <a:latin typeface="NEU-BZ-S92"/>
                <a:cs typeface="Times New Roman" pitchFamily="18" charset="0"/>
              </a:rPr>
              <a:t>　　</a:t>
            </a:r>
            <a:endParaRPr lang="zh-CN" altLang="en-US" sz="2800">
              <a:latin typeface="Calibri" pitchFamily="34" charset="0"/>
            </a:endParaRPr>
          </a:p>
        </p:txBody>
      </p:sp>
      <p:grpSp>
        <p:nvGrpSpPr>
          <p:cNvPr id="31747" name="Group 16"/>
          <p:cNvGrpSpPr>
            <a:grpSpLocks/>
          </p:cNvGrpSpPr>
          <p:nvPr/>
        </p:nvGrpSpPr>
        <p:grpSpPr bwMode="auto">
          <a:xfrm>
            <a:off x="5867400" y="5980113"/>
            <a:ext cx="1684338" cy="877887"/>
            <a:chOff x="2699" y="3612"/>
            <a:chExt cx="1061" cy="553"/>
          </a:xfrm>
        </p:grpSpPr>
        <p:pic>
          <p:nvPicPr>
            <p:cNvPr id="3175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31751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692696"/>
            <a:ext cx="7145337" cy="5200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3174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463" y="620713"/>
            <a:ext cx="3760787" cy="11826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4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126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>
                  <a:ea typeface="黑体" pitchFamily="49" charset="-122"/>
                </a:rPr>
                <a:t>学 习 新 知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1423" y="2214554"/>
            <a:ext cx="8858295" cy="3949705"/>
            <a:chOff x="71423" y="2214554"/>
            <a:chExt cx="8858295" cy="3949705"/>
          </a:xfrm>
        </p:grpSpPr>
        <p:sp>
          <p:nvSpPr>
            <p:cNvPr id="11" name="AutoShape 27"/>
            <p:cNvSpPr>
              <a:spLocks noChangeArrowheads="1"/>
            </p:cNvSpPr>
            <p:nvPr/>
          </p:nvSpPr>
          <p:spPr bwMode="auto">
            <a:xfrm>
              <a:off x="3071802" y="2214554"/>
              <a:ext cx="5857916" cy="714380"/>
            </a:xfrm>
            <a:prstGeom prst="wedgeRoundRectCallout">
              <a:avLst>
                <a:gd name="adj1" fmla="val -28106"/>
                <a:gd name="adj2" fmla="val 84046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Tx/>
                <a:buNone/>
              </a:pPr>
              <a:endParaRPr lang="en-US" altLang="zh-CN">
                <a:solidFill>
                  <a:srgbClr val="1C1C1C"/>
                </a:solidFill>
              </a:endParaRPr>
            </a:p>
            <a:p>
              <a:pPr>
                <a:buFontTx/>
                <a:buNone/>
              </a:pPr>
              <a:endParaRPr lang="en-US" altLang="zh-CN" sz="1800" b="0">
                <a:latin typeface="Arial" charset="0"/>
                <a:ea typeface="宋体" charset="-122"/>
              </a:endParaRPr>
            </a:p>
          </p:txBody>
        </p:sp>
        <p:sp>
          <p:nvSpPr>
            <p:cNvPr id="18" name="Rectangle 15"/>
            <p:cNvSpPr>
              <a:spLocks noChangeArrowheads="1"/>
            </p:cNvSpPr>
            <p:nvPr/>
          </p:nvSpPr>
          <p:spPr bwMode="auto">
            <a:xfrm>
              <a:off x="3143240" y="2285992"/>
              <a:ext cx="5715008" cy="5355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FontTx/>
                <a:buNone/>
              </a:pPr>
              <a:r>
                <a:rPr lang="zh-CN" altLang="en-US" dirty="0">
                  <a:solidFill>
                    <a:schemeClr val="tx1"/>
                  </a:solidFill>
                  <a:latin typeface="+mj-ea"/>
                  <a:ea typeface="+mj-ea"/>
                </a:rPr>
                <a:t>摸出</a:t>
              </a:r>
              <a:r>
                <a:rPr lang="en-US" altLang="zh-CN" dirty="0">
                  <a:solidFill>
                    <a:schemeClr val="tx1"/>
                  </a:solidFill>
                  <a:latin typeface="+mj-ea"/>
                  <a:ea typeface="+mj-ea"/>
                </a:rPr>
                <a:t>5</a:t>
              </a:r>
              <a:r>
                <a:rPr lang="zh-CN" altLang="en-US" dirty="0">
                  <a:solidFill>
                    <a:schemeClr val="tx1"/>
                  </a:solidFill>
                  <a:latin typeface="+mj-ea"/>
                  <a:ea typeface="+mj-ea"/>
                </a:rPr>
                <a:t>个球，肯定有</a:t>
              </a:r>
              <a:r>
                <a:rPr lang="en-US" altLang="zh-CN" dirty="0">
                  <a:solidFill>
                    <a:schemeClr val="tx1"/>
                  </a:solidFill>
                  <a:latin typeface="+mj-ea"/>
                  <a:ea typeface="+mj-ea"/>
                </a:rPr>
                <a:t>2</a:t>
              </a:r>
              <a:r>
                <a:rPr lang="zh-CN" altLang="en-US" dirty="0">
                  <a:solidFill>
                    <a:schemeClr val="tx1"/>
                  </a:solidFill>
                  <a:latin typeface="+mj-ea"/>
                  <a:ea typeface="+mj-ea"/>
                </a:rPr>
                <a:t>个同色的，因为</a:t>
              </a:r>
              <a:r>
                <a:rPr lang="en-US" altLang="zh-CN" dirty="0">
                  <a:solidFill>
                    <a:schemeClr val="tx1"/>
                  </a:solidFill>
                  <a:latin typeface="+mj-ea"/>
                  <a:ea typeface="+mj-ea"/>
                </a:rPr>
                <a:t>……</a:t>
              </a:r>
            </a:p>
          </p:txBody>
        </p:sp>
        <p:grpSp>
          <p:nvGrpSpPr>
            <p:cNvPr id="21" name="Group 20"/>
            <p:cNvGrpSpPr>
              <a:grpSpLocks/>
            </p:cNvGrpSpPr>
            <p:nvPr/>
          </p:nvGrpSpPr>
          <p:grpSpPr bwMode="auto">
            <a:xfrm>
              <a:off x="71423" y="4214818"/>
              <a:ext cx="2285999" cy="1143000"/>
              <a:chOff x="419" y="3268"/>
              <a:chExt cx="1440" cy="720"/>
            </a:xfrm>
          </p:grpSpPr>
          <p:sp>
            <p:nvSpPr>
              <p:cNvPr id="22" name="AutoShape 27"/>
              <p:cNvSpPr>
                <a:spLocks noChangeArrowheads="1"/>
              </p:cNvSpPr>
              <p:nvPr/>
            </p:nvSpPr>
            <p:spPr bwMode="auto">
              <a:xfrm>
                <a:off x="419" y="3268"/>
                <a:ext cx="1440" cy="720"/>
              </a:xfrm>
              <a:prstGeom prst="wedgeRoundRectCallout">
                <a:avLst>
                  <a:gd name="adj1" fmla="val 47591"/>
                  <a:gd name="adj2" fmla="val -73011"/>
                  <a:gd name="adj3" fmla="val 16667"/>
                </a:avLst>
              </a:prstGeom>
              <a:solidFill>
                <a:srgbClr val="FFFFFF"/>
              </a:solidFill>
              <a:ln w="19050">
                <a:solidFill>
                  <a:srgbClr val="3399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just">
                  <a:buFontTx/>
                  <a:buNone/>
                </a:pPr>
                <a:endParaRPr lang="en-US" altLang="zh-CN"/>
              </a:p>
              <a:p>
                <a:pPr>
                  <a:buFontTx/>
                  <a:buNone/>
                </a:pPr>
                <a:endParaRPr lang="en-US" altLang="zh-CN" sz="1800" b="0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23" name="Rectangle 18"/>
              <p:cNvSpPr>
                <a:spLocks noChangeArrowheads="1"/>
              </p:cNvSpPr>
              <p:nvPr/>
            </p:nvSpPr>
            <p:spPr bwMode="auto">
              <a:xfrm>
                <a:off x="419" y="3313"/>
                <a:ext cx="1406" cy="61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buFontTx/>
                  <a:buNone/>
                </a:pPr>
                <a:r>
                  <a:rPr lang="zh-CN" altLang="en-US" dirty="0">
                    <a:solidFill>
                      <a:schemeClr val="tx1"/>
                    </a:solidFill>
                    <a:latin typeface="+mj-ea"/>
                    <a:ea typeface="+mj-ea"/>
                  </a:rPr>
                  <a:t>只摸</a:t>
                </a:r>
                <a:r>
                  <a:rPr lang="en-US" altLang="zh-CN" dirty="0">
                    <a:solidFill>
                      <a:schemeClr val="tx1"/>
                    </a:solidFill>
                    <a:latin typeface="+mj-ea"/>
                    <a:ea typeface="+mj-ea"/>
                  </a:rPr>
                  <a:t>2</a:t>
                </a:r>
                <a:r>
                  <a:rPr lang="zh-CN" altLang="en-US" dirty="0">
                    <a:solidFill>
                      <a:schemeClr val="tx1"/>
                    </a:solidFill>
                    <a:latin typeface="+mj-ea"/>
                    <a:ea typeface="+mj-ea"/>
                  </a:rPr>
                  <a:t>个球能保证是同色的吗？</a:t>
                </a:r>
              </a:p>
            </p:txBody>
          </p:sp>
        </p:grpSp>
        <p:sp>
          <p:nvSpPr>
            <p:cNvPr id="24" name="AutoShape 27"/>
            <p:cNvSpPr>
              <a:spLocks noChangeArrowheads="1"/>
            </p:cNvSpPr>
            <p:nvPr/>
          </p:nvSpPr>
          <p:spPr bwMode="auto">
            <a:xfrm>
              <a:off x="6429388" y="4000504"/>
              <a:ext cx="2374900" cy="1571636"/>
            </a:xfrm>
            <a:prstGeom prst="wedgeRoundRectCallout">
              <a:avLst>
                <a:gd name="adj1" fmla="val -62261"/>
                <a:gd name="adj2" fmla="val -60744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Tx/>
                <a:buNone/>
              </a:pPr>
              <a:endParaRPr lang="en-US" altLang="zh-CN">
                <a:solidFill>
                  <a:srgbClr val="1C1C1C"/>
                </a:solidFill>
              </a:endParaRPr>
            </a:p>
            <a:p>
              <a:pPr>
                <a:buFontTx/>
                <a:buNone/>
              </a:pPr>
              <a:endParaRPr lang="en-US" altLang="zh-CN" sz="1800" b="0">
                <a:latin typeface="Arial" charset="0"/>
                <a:ea typeface="宋体" charset="-122"/>
              </a:endParaRPr>
            </a:p>
          </p:txBody>
        </p:sp>
        <p:sp>
          <p:nvSpPr>
            <p:cNvPr id="25" name="Rectangle 28"/>
            <p:cNvSpPr>
              <a:spLocks noChangeArrowheads="1"/>
            </p:cNvSpPr>
            <p:nvPr/>
          </p:nvSpPr>
          <p:spPr bwMode="auto">
            <a:xfrm>
              <a:off x="6500826" y="4071942"/>
              <a:ext cx="2286016" cy="142192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FontTx/>
                <a:buNone/>
              </a:pPr>
              <a:r>
                <a:rPr lang="zh-CN" altLang="en-US" dirty="0">
                  <a:solidFill>
                    <a:schemeClr val="tx1"/>
                  </a:solidFill>
                  <a:latin typeface="+mj-ea"/>
                  <a:ea typeface="+mj-ea"/>
                </a:rPr>
                <a:t>有两种颜色。那摸</a:t>
              </a:r>
              <a:r>
                <a:rPr lang="en-US" altLang="zh-CN" dirty="0">
                  <a:solidFill>
                    <a:schemeClr val="tx1"/>
                  </a:solidFill>
                  <a:latin typeface="+mj-ea"/>
                  <a:ea typeface="+mj-ea"/>
                </a:rPr>
                <a:t>3</a:t>
              </a:r>
              <a:r>
                <a:rPr lang="zh-CN" altLang="en-US" dirty="0">
                  <a:solidFill>
                    <a:schemeClr val="tx1"/>
                  </a:solidFill>
                  <a:latin typeface="+mj-ea"/>
                  <a:ea typeface="+mj-ea"/>
                </a:rPr>
                <a:t>个球就能保证</a:t>
              </a:r>
              <a:r>
                <a:rPr lang="en-US" altLang="zh-CN" dirty="0">
                  <a:solidFill>
                    <a:schemeClr val="tx1"/>
                  </a:solidFill>
                  <a:latin typeface="+mj-ea"/>
                  <a:ea typeface="+mj-ea"/>
                </a:rPr>
                <a:t>……</a:t>
              </a:r>
              <a:endParaRPr lang="zh-CN" altLang="en-US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pic>
          <p:nvPicPr>
            <p:cNvPr id="26" name="Picture 29" descr="u5jx02_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000232" y="2928934"/>
              <a:ext cx="4313238" cy="3235325"/>
            </a:xfrm>
            <a:prstGeom prst="rect">
              <a:avLst/>
            </a:prstGeom>
            <a:noFill/>
          </p:spPr>
        </p:pic>
      </p:grpSp>
      <p:grpSp>
        <p:nvGrpSpPr>
          <p:cNvPr id="27" name="组合 26"/>
          <p:cNvGrpSpPr/>
          <p:nvPr/>
        </p:nvGrpSpPr>
        <p:grpSpPr>
          <a:xfrm>
            <a:off x="0" y="1065898"/>
            <a:ext cx="9144000" cy="1077218"/>
            <a:chOff x="0" y="1000108"/>
            <a:chExt cx="9144000" cy="1077218"/>
          </a:xfrm>
        </p:grpSpPr>
        <p:sp>
          <p:nvSpPr>
            <p:cNvPr id="28" name="圆角矩形 27"/>
            <p:cNvSpPr/>
            <p:nvPr/>
          </p:nvSpPr>
          <p:spPr>
            <a:xfrm>
              <a:off x="0" y="1000108"/>
              <a:ext cx="9144000" cy="1071570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0" y="1000108"/>
              <a:ext cx="9144000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  盒子里有同样大小的红球和蓝球各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4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个，要想摸出的球一定有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2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个同色的，至少要摸出几个球？</a:t>
              </a:r>
              <a:endParaRPr lang="zh-CN" altLang="zh-CN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32"/>
          <p:cNvGrpSpPr>
            <a:grpSpLocks/>
          </p:cNvGrpSpPr>
          <p:nvPr/>
        </p:nvGrpSpPr>
        <p:grpSpPr bwMode="auto">
          <a:xfrm>
            <a:off x="571492" y="1777995"/>
            <a:ext cx="2786063" cy="936625"/>
            <a:chOff x="0" y="2069"/>
            <a:chExt cx="1755" cy="590"/>
          </a:xfrm>
        </p:grpSpPr>
        <p:sp>
          <p:nvSpPr>
            <p:cNvPr id="29" name="AutoShape 18"/>
            <p:cNvSpPr>
              <a:spLocks noChangeArrowheads="1"/>
            </p:cNvSpPr>
            <p:nvPr/>
          </p:nvSpPr>
          <p:spPr bwMode="auto">
            <a:xfrm>
              <a:off x="23" y="2069"/>
              <a:ext cx="1732" cy="590"/>
            </a:xfrm>
            <a:prstGeom prst="flowChartAlternateProcess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Text Box 20"/>
            <p:cNvSpPr txBox="1">
              <a:spLocks noChangeArrowheads="1"/>
            </p:cNvSpPr>
            <p:nvPr/>
          </p:nvSpPr>
          <p:spPr bwMode="auto">
            <a:xfrm>
              <a:off x="0" y="2251"/>
              <a:ext cx="1088" cy="29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dirty="0">
                  <a:solidFill>
                    <a:schemeClr val="tx1"/>
                  </a:solidFill>
                  <a:latin typeface="宋体" charset="-122"/>
                  <a:ea typeface="宋体" charset="-122"/>
                </a:rPr>
                <a:t>第一种情况：</a:t>
              </a:r>
            </a:p>
          </p:txBody>
        </p:sp>
        <p:sp>
          <p:nvSpPr>
            <p:cNvPr id="31" name="Oval 19"/>
            <p:cNvSpPr>
              <a:spLocks noChangeArrowheads="1"/>
            </p:cNvSpPr>
            <p:nvPr/>
          </p:nvSpPr>
          <p:spPr bwMode="auto">
            <a:xfrm>
              <a:off x="1144" y="2254"/>
              <a:ext cx="272" cy="272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" name="Oval 22"/>
            <p:cNvSpPr>
              <a:spLocks noChangeArrowheads="1"/>
            </p:cNvSpPr>
            <p:nvPr/>
          </p:nvSpPr>
          <p:spPr bwMode="auto">
            <a:xfrm>
              <a:off x="1438" y="2254"/>
              <a:ext cx="272" cy="272"/>
            </a:xfrm>
            <a:prstGeom prst="ellipse">
              <a:avLst/>
            </a:prstGeom>
            <a:solidFill>
              <a:schemeClr val="tx2"/>
            </a:solidFill>
            <a:ln w="12700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3" name="Group 33"/>
          <p:cNvGrpSpPr>
            <a:grpSpLocks/>
          </p:cNvGrpSpPr>
          <p:nvPr/>
        </p:nvGrpSpPr>
        <p:grpSpPr bwMode="auto">
          <a:xfrm>
            <a:off x="571492" y="2849566"/>
            <a:ext cx="2786063" cy="936625"/>
            <a:chOff x="0" y="2069"/>
            <a:chExt cx="1755" cy="590"/>
          </a:xfrm>
        </p:grpSpPr>
        <p:sp>
          <p:nvSpPr>
            <p:cNvPr id="34" name="AutoShape 34"/>
            <p:cNvSpPr>
              <a:spLocks noChangeArrowheads="1"/>
            </p:cNvSpPr>
            <p:nvPr/>
          </p:nvSpPr>
          <p:spPr bwMode="auto">
            <a:xfrm>
              <a:off x="23" y="2069"/>
              <a:ext cx="1732" cy="590"/>
            </a:xfrm>
            <a:prstGeom prst="flowChartAlternateProcess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Text Box 35"/>
            <p:cNvSpPr txBox="1">
              <a:spLocks noChangeArrowheads="1"/>
            </p:cNvSpPr>
            <p:nvPr/>
          </p:nvSpPr>
          <p:spPr bwMode="auto">
            <a:xfrm>
              <a:off x="0" y="2251"/>
              <a:ext cx="1088" cy="29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dirty="0">
                  <a:solidFill>
                    <a:schemeClr val="tx1"/>
                  </a:solidFill>
                  <a:latin typeface="宋体" charset="-122"/>
                  <a:ea typeface="宋体" charset="-122"/>
                </a:rPr>
                <a:t>第二种情况：</a:t>
              </a:r>
            </a:p>
          </p:txBody>
        </p:sp>
        <p:sp>
          <p:nvSpPr>
            <p:cNvPr id="36" name="Oval 36"/>
            <p:cNvSpPr>
              <a:spLocks noChangeArrowheads="1"/>
            </p:cNvSpPr>
            <p:nvPr/>
          </p:nvSpPr>
          <p:spPr bwMode="auto">
            <a:xfrm>
              <a:off x="1144" y="2297"/>
              <a:ext cx="272" cy="272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" name="Oval 37"/>
            <p:cNvSpPr>
              <a:spLocks noChangeArrowheads="1"/>
            </p:cNvSpPr>
            <p:nvPr/>
          </p:nvSpPr>
          <p:spPr bwMode="auto">
            <a:xfrm>
              <a:off x="1438" y="2297"/>
              <a:ext cx="272" cy="272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8" name="Group 38"/>
          <p:cNvGrpSpPr>
            <a:grpSpLocks/>
          </p:cNvGrpSpPr>
          <p:nvPr/>
        </p:nvGrpSpPr>
        <p:grpSpPr bwMode="auto">
          <a:xfrm>
            <a:off x="571492" y="3992573"/>
            <a:ext cx="2857500" cy="936625"/>
            <a:chOff x="0" y="2069"/>
            <a:chExt cx="1800" cy="590"/>
          </a:xfrm>
        </p:grpSpPr>
        <p:sp>
          <p:nvSpPr>
            <p:cNvPr id="39" name="AutoShape 39"/>
            <p:cNvSpPr>
              <a:spLocks noChangeArrowheads="1"/>
            </p:cNvSpPr>
            <p:nvPr/>
          </p:nvSpPr>
          <p:spPr bwMode="auto">
            <a:xfrm>
              <a:off x="23" y="2069"/>
              <a:ext cx="1777" cy="590"/>
            </a:xfrm>
            <a:prstGeom prst="flowChartAlternateProcess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Text Box 40"/>
            <p:cNvSpPr txBox="1">
              <a:spLocks noChangeArrowheads="1"/>
            </p:cNvSpPr>
            <p:nvPr/>
          </p:nvSpPr>
          <p:spPr bwMode="auto">
            <a:xfrm>
              <a:off x="0" y="2251"/>
              <a:ext cx="1088" cy="29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dirty="0">
                  <a:solidFill>
                    <a:schemeClr val="tx1"/>
                  </a:solidFill>
                  <a:latin typeface="宋体" charset="-122"/>
                  <a:ea typeface="宋体" charset="-122"/>
                </a:rPr>
                <a:t>第三种情况：</a:t>
              </a:r>
            </a:p>
          </p:txBody>
        </p:sp>
        <p:sp>
          <p:nvSpPr>
            <p:cNvPr id="41" name="Oval 41"/>
            <p:cNvSpPr>
              <a:spLocks noChangeArrowheads="1"/>
            </p:cNvSpPr>
            <p:nvPr/>
          </p:nvSpPr>
          <p:spPr bwMode="auto">
            <a:xfrm>
              <a:off x="1144" y="2251"/>
              <a:ext cx="272" cy="272"/>
            </a:xfrm>
            <a:prstGeom prst="ellipse">
              <a:avLst/>
            </a:prstGeom>
            <a:solidFill>
              <a:schemeClr val="tx2"/>
            </a:solidFill>
            <a:ln w="12700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" name="Oval 42"/>
            <p:cNvSpPr>
              <a:spLocks noChangeArrowheads="1"/>
            </p:cNvSpPr>
            <p:nvPr/>
          </p:nvSpPr>
          <p:spPr bwMode="auto">
            <a:xfrm>
              <a:off x="1438" y="2251"/>
              <a:ext cx="272" cy="272"/>
            </a:xfrm>
            <a:prstGeom prst="ellipse">
              <a:avLst/>
            </a:prstGeom>
            <a:solidFill>
              <a:schemeClr val="tx2"/>
            </a:solidFill>
            <a:ln w="12700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4" name="Group 41"/>
          <p:cNvGrpSpPr>
            <a:grpSpLocks/>
          </p:cNvGrpSpPr>
          <p:nvPr/>
        </p:nvGrpSpPr>
        <p:grpSpPr bwMode="auto">
          <a:xfrm>
            <a:off x="3643306" y="2071703"/>
            <a:ext cx="5357813" cy="3916363"/>
            <a:chOff x="2144" y="2326"/>
            <a:chExt cx="3375" cy="2467"/>
          </a:xfrm>
        </p:grpSpPr>
        <p:sp>
          <p:nvSpPr>
            <p:cNvPr id="48" name="AutoShape 27"/>
            <p:cNvSpPr>
              <a:spLocks noChangeArrowheads="1"/>
            </p:cNvSpPr>
            <p:nvPr/>
          </p:nvSpPr>
          <p:spPr bwMode="auto">
            <a:xfrm>
              <a:off x="2144" y="2371"/>
              <a:ext cx="3375" cy="2340"/>
            </a:xfrm>
            <a:prstGeom prst="roundRect">
              <a:avLst/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Tx/>
                <a:buNone/>
              </a:pPr>
              <a:endParaRPr lang="en-US" altLang="zh-CN">
                <a:solidFill>
                  <a:srgbClr val="1C1C1C"/>
                </a:solidFill>
              </a:endParaRPr>
            </a:p>
            <a:p>
              <a:pPr>
                <a:buFontTx/>
                <a:buNone/>
              </a:pPr>
              <a:endParaRPr lang="en-US" altLang="zh-CN" sz="1800" b="0">
                <a:latin typeface="Arial" charset="0"/>
                <a:ea typeface="宋体" charset="-122"/>
              </a:endParaRPr>
            </a:p>
          </p:txBody>
        </p:sp>
        <p:sp>
          <p:nvSpPr>
            <p:cNvPr id="46" name="Rectangle 30"/>
            <p:cNvSpPr>
              <a:spLocks noChangeArrowheads="1"/>
            </p:cNvSpPr>
            <p:nvPr/>
          </p:nvSpPr>
          <p:spPr bwMode="auto">
            <a:xfrm>
              <a:off x="2234" y="2326"/>
              <a:ext cx="3195" cy="2467"/>
            </a:xfrm>
            <a:prstGeom prst="round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验证：球的颜色共有</a:t>
              </a:r>
              <a:r>
                <a:rPr lang="en-US" altLang="zh-CN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种，如果只摸出</a:t>
              </a:r>
              <a:r>
                <a:rPr lang="en-US" altLang="zh-CN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个球，会出现三种情况：</a:t>
              </a:r>
              <a:r>
                <a:rPr lang="en-US" altLang="zh-CN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个红球和</a:t>
              </a:r>
              <a:r>
                <a:rPr lang="en-US" altLang="zh-CN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个蓝球、</a:t>
              </a:r>
              <a:r>
                <a:rPr lang="en-US" altLang="zh-CN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个红球、</a:t>
              </a:r>
              <a:r>
                <a:rPr lang="en-US" altLang="zh-CN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个蓝球。因此，如果摸出的</a:t>
              </a:r>
              <a:r>
                <a:rPr lang="en-US" altLang="zh-CN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个球正好是一红一蓝时就不能满足条件。</a:t>
              </a:r>
            </a:p>
          </p:txBody>
        </p:sp>
      </p:grpSp>
      <p:grpSp>
        <p:nvGrpSpPr>
          <p:cNvPr id="49" name="Group 38"/>
          <p:cNvGrpSpPr>
            <a:grpSpLocks/>
          </p:cNvGrpSpPr>
          <p:nvPr/>
        </p:nvGrpSpPr>
        <p:grpSpPr bwMode="auto">
          <a:xfrm>
            <a:off x="856683" y="785792"/>
            <a:ext cx="7135759" cy="584199"/>
            <a:chOff x="449" y="1571"/>
            <a:chExt cx="3771" cy="368"/>
          </a:xfrm>
        </p:grpSpPr>
        <p:sp>
          <p:nvSpPr>
            <p:cNvPr id="50" name="AutoShape 27"/>
            <p:cNvSpPr>
              <a:spLocks noChangeArrowheads="1"/>
            </p:cNvSpPr>
            <p:nvPr/>
          </p:nvSpPr>
          <p:spPr bwMode="auto">
            <a:xfrm>
              <a:off x="449" y="1571"/>
              <a:ext cx="3662" cy="362"/>
            </a:xfrm>
            <a:prstGeom prst="wedgeRoundRectCallout">
              <a:avLst>
                <a:gd name="adj1" fmla="val 1968"/>
                <a:gd name="adj2" fmla="val 97005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Tx/>
                <a:buNone/>
              </a:pPr>
              <a:endParaRPr lang="en-US" altLang="zh-CN">
                <a:solidFill>
                  <a:srgbClr val="1C1C1C"/>
                </a:solidFill>
              </a:endParaRPr>
            </a:p>
            <a:p>
              <a:pPr>
                <a:buFontTx/>
                <a:buNone/>
              </a:pPr>
              <a:endParaRPr lang="en-US" altLang="zh-CN" sz="1800" b="0">
                <a:latin typeface="Arial" charset="0"/>
                <a:ea typeface="宋体" charset="-122"/>
              </a:endParaRPr>
            </a:p>
          </p:txBody>
        </p:sp>
        <p:sp>
          <p:nvSpPr>
            <p:cNvPr id="51" name="Rectangle 34"/>
            <p:cNvSpPr>
              <a:spLocks noChangeArrowheads="1"/>
            </p:cNvSpPr>
            <p:nvPr/>
          </p:nvSpPr>
          <p:spPr bwMode="auto">
            <a:xfrm>
              <a:off x="449" y="1571"/>
              <a:ext cx="3771" cy="36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buFontTx/>
                <a:buNone/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猜测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：只摸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个球就能保证是同色的。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33"/>
          <p:cNvGrpSpPr>
            <a:grpSpLocks/>
          </p:cNvGrpSpPr>
          <p:nvPr/>
        </p:nvGrpSpPr>
        <p:grpSpPr bwMode="auto">
          <a:xfrm>
            <a:off x="71406" y="1781192"/>
            <a:ext cx="4500563" cy="936625"/>
            <a:chOff x="0" y="2115"/>
            <a:chExt cx="2835" cy="590"/>
          </a:xfrm>
        </p:grpSpPr>
        <p:grpSp>
          <p:nvGrpSpPr>
            <p:cNvPr id="26" name="Group 25"/>
            <p:cNvGrpSpPr>
              <a:grpSpLocks/>
            </p:cNvGrpSpPr>
            <p:nvPr/>
          </p:nvGrpSpPr>
          <p:grpSpPr bwMode="auto">
            <a:xfrm>
              <a:off x="0" y="2115"/>
              <a:ext cx="2835" cy="590"/>
              <a:chOff x="1066" y="210"/>
              <a:chExt cx="2812" cy="590"/>
            </a:xfrm>
          </p:grpSpPr>
          <p:sp>
            <p:nvSpPr>
              <p:cNvPr id="32" name="AutoShape 26"/>
              <p:cNvSpPr>
                <a:spLocks noChangeArrowheads="1"/>
              </p:cNvSpPr>
              <p:nvPr/>
            </p:nvSpPr>
            <p:spPr bwMode="auto">
              <a:xfrm>
                <a:off x="1066" y="210"/>
                <a:ext cx="2812" cy="590"/>
              </a:xfrm>
              <a:prstGeom prst="flowChartAlternateProcess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Text Box 27"/>
              <p:cNvSpPr txBox="1">
                <a:spLocks noChangeArrowheads="1"/>
              </p:cNvSpPr>
              <p:nvPr/>
            </p:nvSpPr>
            <p:spPr bwMode="auto">
              <a:xfrm>
                <a:off x="1111" y="344"/>
                <a:ext cx="1088" cy="29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dirty="0">
                    <a:solidFill>
                      <a:schemeClr val="tx1"/>
                    </a:solidFill>
                    <a:latin typeface="宋体" charset="-122"/>
                    <a:ea typeface="宋体" charset="-122"/>
                  </a:rPr>
                  <a:t>第一种情况：</a:t>
                </a:r>
              </a:p>
            </p:txBody>
          </p:sp>
        </p:grpSp>
        <p:sp>
          <p:nvSpPr>
            <p:cNvPr id="27" name="Oval 28"/>
            <p:cNvSpPr>
              <a:spLocks noChangeArrowheads="1"/>
            </p:cNvSpPr>
            <p:nvPr/>
          </p:nvSpPr>
          <p:spPr bwMode="auto">
            <a:xfrm>
              <a:off x="1179" y="2294"/>
              <a:ext cx="272" cy="272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" name="Oval 29"/>
            <p:cNvSpPr>
              <a:spLocks noChangeArrowheads="1"/>
            </p:cNvSpPr>
            <p:nvPr/>
          </p:nvSpPr>
          <p:spPr bwMode="auto">
            <a:xfrm>
              <a:off x="2473" y="2294"/>
              <a:ext cx="272" cy="272"/>
            </a:xfrm>
            <a:prstGeom prst="ellipse">
              <a:avLst/>
            </a:prstGeom>
            <a:solidFill>
              <a:schemeClr val="tx2"/>
            </a:solidFill>
            <a:ln w="12700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" name="Oval 30"/>
            <p:cNvSpPr>
              <a:spLocks noChangeArrowheads="1"/>
            </p:cNvSpPr>
            <p:nvPr/>
          </p:nvSpPr>
          <p:spPr bwMode="auto">
            <a:xfrm>
              <a:off x="1475" y="2294"/>
              <a:ext cx="272" cy="272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" name="Oval 31"/>
            <p:cNvSpPr>
              <a:spLocks noChangeArrowheads="1"/>
            </p:cNvSpPr>
            <p:nvPr/>
          </p:nvSpPr>
          <p:spPr bwMode="auto">
            <a:xfrm>
              <a:off x="1792" y="2294"/>
              <a:ext cx="272" cy="272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" name="Oval 32"/>
            <p:cNvSpPr>
              <a:spLocks noChangeArrowheads="1"/>
            </p:cNvSpPr>
            <p:nvPr/>
          </p:nvSpPr>
          <p:spPr bwMode="auto">
            <a:xfrm>
              <a:off x="2110" y="2294"/>
              <a:ext cx="272" cy="272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4" name="Group 34"/>
          <p:cNvGrpSpPr>
            <a:grpSpLocks/>
          </p:cNvGrpSpPr>
          <p:nvPr/>
        </p:nvGrpSpPr>
        <p:grpSpPr bwMode="auto">
          <a:xfrm>
            <a:off x="71406" y="2789255"/>
            <a:ext cx="4500563" cy="936625"/>
            <a:chOff x="0" y="2115"/>
            <a:chExt cx="2835" cy="590"/>
          </a:xfrm>
        </p:grpSpPr>
        <p:grpSp>
          <p:nvGrpSpPr>
            <p:cNvPr id="35" name="Group 35"/>
            <p:cNvGrpSpPr>
              <a:grpSpLocks/>
            </p:cNvGrpSpPr>
            <p:nvPr/>
          </p:nvGrpSpPr>
          <p:grpSpPr bwMode="auto">
            <a:xfrm>
              <a:off x="0" y="2115"/>
              <a:ext cx="2835" cy="590"/>
              <a:chOff x="1066" y="210"/>
              <a:chExt cx="2812" cy="590"/>
            </a:xfrm>
          </p:grpSpPr>
          <p:sp>
            <p:nvSpPr>
              <p:cNvPr id="41" name="AutoShape 36"/>
              <p:cNvSpPr>
                <a:spLocks noChangeArrowheads="1"/>
              </p:cNvSpPr>
              <p:nvPr/>
            </p:nvSpPr>
            <p:spPr bwMode="auto">
              <a:xfrm>
                <a:off x="1066" y="210"/>
                <a:ext cx="2812" cy="590"/>
              </a:xfrm>
              <a:prstGeom prst="flowChartAlternateProcess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Text Box 37"/>
              <p:cNvSpPr txBox="1">
                <a:spLocks noChangeArrowheads="1"/>
              </p:cNvSpPr>
              <p:nvPr/>
            </p:nvSpPr>
            <p:spPr bwMode="auto">
              <a:xfrm>
                <a:off x="1111" y="391"/>
                <a:ext cx="1088" cy="29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dirty="0">
                    <a:solidFill>
                      <a:schemeClr val="tx1"/>
                    </a:solidFill>
                    <a:latin typeface="宋体" charset="-122"/>
                    <a:ea typeface="宋体" charset="-122"/>
                  </a:rPr>
                  <a:t>第二种情况：</a:t>
                </a:r>
              </a:p>
            </p:txBody>
          </p:sp>
        </p:grpSp>
        <p:sp>
          <p:nvSpPr>
            <p:cNvPr id="36" name="Oval 38"/>
            <p:cNvSpPr>
              <a:spLocks noChangeArrowheads="1"/>
            </p:cNvSpPr>
            <p:nvPr/>
          </p:nvSpPr>
          <p:spPr bwMode="auto">
            <a:xfrm>
              <a:off x="1179" y="2332"/>
              <a:ext cx="272" cy="272"/>
            </a:xfrm>
            <a:prstGeom prst="ellipse">
              <a:avLst/>
            </a:prstGeom>
            <a:solidFill>
              <a:schemeClr val="tx2"/>
            </a:solidFill>
            <a:ln w="12700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" name="Oval 39"/>
            <p:cNvSpPr>
              <a:spLocks noChangeArrowheads="1"/>
            </p:cNvSpPr>
            <p:nvPr/>
          </p:nvSpPr>
          <p:spPr bwMode="auto">
            <a:xfrm>
              <a:off x="2473" y="2332"/>
              <a:ext cx="272" cy="272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" name="Oval 40"/>
            <p:cNvSpPr>
              <a:spLocks noChangeArrowheads="1"/>
            </p:cNvSpPr>
            <p:nvPr/>
          </p:nvSpPr>
          <p:spPr bwMode="auto">
            <a:xfrm>
              <a:off x="1475" y="2332"/>
              <a:ext cx="272" cy="272"/>
            </a:xfrm>
            <a:prstGeom prst="ellipse">
              <a:avLst/>
            </a:prstGeom>
            <a:solidFill>
              <a:schemeClr val="tx2"/>
            </a:solidFill>
            <a:ln w="12700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" name="Oval 41"/>
            <p:cNvSpPr>
              <a:spLocks noChangeArrowheads="1"/>
            </p:cNvSpPr>
            <p:nvPr/>
          </p:nvSpPr>
          <p:spPr bwMode="auto">
            <a:xfrm>
              <a:off x="1792" y="2332"/>
              <a:ext cx="272" cy="272"/>
            </a:xfrm>
            <a:prstGeom prst="ellipse">
              <a:avLst/>
            </a:prstGeom>
            <a:solidFill>
              <a:schemeClr val="tx2"/>
            </a:solidFill>
            <a:ln w="12700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" name="Oval 42"/>
            <p:cNvSpPr>
              <a:spLocks noChangeArrowheads="1"/>
            </p:cNvSpPr>
            <p:nvPr/>
          </p:nvSpPr>
          <p:spPr bwMode="auto">
            <a:xfrm>
              <a:off x="2110" y="2332"/>
              <a:ext cx="272" cy="272"/>
            </a:xfrm>
            <a:prstGeom prst="ellipse">
              <a:avLst/>
            </a:prstGeom>
            <a:solidFill>
              <a:schemeClr val="tx2"/>
            </a:solidFill>
            <a:ln w="12700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3" name="Group 43"/>
          <p:cNvGrpSpPr>
            <a:grpSpLocks/>
          </p:cNvGrpSpPr>
          <p:nvPr/>
        </p:nvGrpSpPr>
        <p:grpSpPr bwMode="auto">
          <a:xfrm>
            <a:off x="71406" y="3797317"/>
            <a:ext cx="4500563" cy="936625"/>
            <a:chOff x="0" y="2115"/>
            <a:chExt cx="2835" cy="590"/>
          </a:xfrm>
        </p:grpSpPr>
        <p:grpSp>
          <p:nvGrpSpPr>
            <p:cNvPr id="44" name="Group 44"/>
            <p:cNvGrpSpPr>
              <a:grpSpLocks/>
            </p:cNvGrpSpPr>
            <p:nvPr/>
          </p:nvGrpSpPr>
          <p:grpSpPr bwMode="auto">
            <a:xfrm>
              <a:off x="0" y="2115"/>
              <a:ext cx="2835" cy="590"/>
              <a:chOff x="1066" y="210"/>
              <a:chExt cx="2812" cy="590"/>
            </a:xfrm>
          </p:grpSpPr>
          <p:sp>
            <p:nvSpPr>
              <p:cNvPr id="50" name="AutoShape 45"/>
              <p:cNvSpPr>
                <a:spLocks noChangeArrowheads="1"/>
              </p:cNvSpPr>
              <p:nvPr/>
            </p:nvSpPr>
            <p:spPr bwMode="auto">
              <a:xfrm>
                <a:off x="1066" y="210"/>
                <a:ext cx="2812" cy="590"/>
              </a:xfrm>
              <a:prstGeom prst="flowChartAlternateProcess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Text Box 46"/>
              <p:cNvSpPr txBox="1">
                <a:spLocks noChangeArrowheads="1"/>
              </p:cNvSpPr>
              <p:nvPr/>
            </p:nvSpPr>
            <p:spPr bwMode="auto">
              <a:xfrm>
                <a:off x="1111" y="391"/>
                <a:ext cx="1088" cy="29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dirty="0">
                    <a:solidFill>
                      <a:schemeClr val="tx1"/>
                    </a:solidFill>
                    <a:latin typeface="宋体" charset="-122"/>
                    <a:ea typeface="宋体" charset="-122"/>
                  </a:rPr>
                  <a:t>第三种情况：</a:t>
                </a:r>
              </a:p>
            </p:txBody>
          </p:sp>
        </p:grpSp>
        <p:sp>
          <p:nvSpPr>
            <p:cNvPr id="45" name="Oval 47"/>
            <p:cNvSpPr>
              <a:spLocks noChangeArrowheads="1"/>
            </p:cNvSpPr>
            <p:nvPr/>
          </p:nvSpPr>
          <p:spPr bwMode="auto">
            <a:xfrm>
              <a:off x="1179" y="2327"/>
              <a:ext cx="272" cy="272"/>
            </a:xfrm>
            <a:prstGeom prst="ellipse">
              <a:avLst/>
            </a:prstGeom>
            <a:solidFill>
              <a:schemeClr val="tx2"/>
            </a:solidFill>
            <a:ln w="12700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" name="Oval 48"/>
            <p:cNvSpPr>
              <a:spLocks noChangeArrowheads="1"/>
            </p:cNvSpPr>
            <p:nvPr/>
          </p:nvSpPr>
          <p:spPr bwMode="auto">
            <a:xfrm>
              <a:off x="2473" y="2327"/>
              <a:ext cx="272" cy="272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" name="Oval 49"/>
            <p:cNvSpPr>
              <a:spLocks noChangeArrowheads="1"/>
            </p:cNvSpPr>
            <p:nvPr/>
          </p:nvSpPr>
          <p:spPr bwMode="auto">
            <a:xfrm>
              <a:off x="1475" y="2327"/>
              <a:ext cx="272" cy="272"/>
            </a:xfrm>
            <a:prstGeom prst="ellipse">
              <a:avLst/>
            </a:prstGeom>
            <a:solidFill>
              <a:schemeClr val="tx2"/>
            </a:solidFill>
            <a:ln w="12700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" name="Oval 50"/>
            <p:cNvSpPr>
              <a:spLocks noChangeArrowheads="1"/>
            </p:cNvSpPr>
            <p:nvPr/>
          </p:nvSpPr>
          <p:spPr bwMode="auto">
            <a:xfrm>
              <a:off x="1792" y="2327"/>
              <a:ext cx="272" cy="272"/>
            </a:xfrm>
            <a:prstGeom prst="ellipse">
              <a:avLst/>
            </a:prstGeom>
            <a:solidFill>
              <a:schemeClr val="tx2"/>
            </a:solidFill>
            <a:ln w="12700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" name="Oval 51"/>
            <p:cNvSpPr>
              <a:spLocks noChangeArrowheads="1"/>
            </p:cNvSpPr>
            <p:nvPr/>
          </p:nvSpPr>
          <p:spPr bwMode="auto">
            <a:xfrm>
              <a:off x="2110" y="2327"/>
              <a:ext cx="272" cy="272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2" name="Group 52"/>
          <p:cNvGrpSpPr>
            <a:grpSpLocks/>
          </p:cNvGrpSpPr>
          <p:nvPr/>
        </p:nvGrpSpPr>
        <p:grpSpPr bwMode="auto">
          <a:xfrm>
            <a:off x="71406" y="4921267"/>
            <a:ext cx="4500563" cy="936625"/>
            <a:chOff x="0" y="2115"/>
            <a:chExt cx="2835" cy="590"/>
          </a:xfrm>
        </p:grpSpPr>
        <p:grpSp>
          <p:nvGrpSpPr>
            <p:cNvPr id="53" name="Group 53"/>
            <p:cNvGrpSpPr>
              <a:grpSpLocks/>
            </p:cNvGrpSpPr>
            <p:nvPr/>
          </p:nvGrpSpPr>
          <p:grpSpPr bwMode="auto">
            <a:xfrm>
              <a:off x="0" y="2115"/>
              <a:ext cx="2835" cy="590"/>
              <a:chOff x="1066" y="210"/>
              <a:chExt cx="2812" cy="590"/>
            </a:xfrm>
          </p:grpSpPr>
          <p:sp>
            <p:nvSpPr>
              <p:cNvPr id="59" name="AutoShape 54"/>
              <p:cNvSpPr>
                <a:spLocks noChangeArrowheads="1"/>
              </p:cNvSpPr>
              <p:nvPr/>
            </p:nvSpPr>
            <p:spPr bwMode="auto">
              <a:xfrm>
                <a:off x="1066" y="210"/>
                <a:ext cx="2812" cy="590"/>
              </a:xfrm>
              <a:prstGeom prst="flowChartAlternateProcess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Text Box 55"/>
              <p:cNvSpPr txBox="1">
                <a:spLocks noChangeArrowheads="1"/>
              </p:cNvSpPr>
              <p:nvPr/>
            </p:nvSpPr>
            <p:spPr bwMode="auto">
              <a:xfrm>
                <a:off x="1111" y="391"/>
                <a:ext cx="1088" cy="29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dirty="0">
                    <a:solidFill>
                      <a:schemeClr val="tx1"/>
                    </a:solidFill>
                    <a:latin typeface="宋体" charset="-122"/>
                    <a:ea typeface="宋体" charset="-122"/>
                  </a:rPr>
                  <a:t>第四种情况：</a:t>
                </a:r>
              </a:p>
            </p:txBody>
          </p:sp>
        </p:grpSp>
        <p:sp>
          <p:nvSpPr>
            <p:cNvPr id="54" name="Oval 56"/>
            <p:cNvSpPr>
              <a:spLocks noChangeArrowheads="1"/>
            </p:cNvSpPr>
            <p:nvPr/>
          </p:nvSpPr>
          <p:spPr bwMode="auto">
            <a:xfrm>
              <a:off x="1179" y="2339"/>
              <a:ext cx="272" cy="272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5" name="Oval 57"/>
            <p:cNvSpPr>
              <a:spLocks noChangeArrowheads="1"/>
            </p:cNvSpPr>
            <p:nvPr/>
          </p:nvSpPr>
          <p:spPr bwMode="auto">
            <a:xfrm>
              <a:off x="2473" y="2339"/>
              <a:ext cx="272" cy="272"/>
            </a:xfrm>
            <a:prstGeom prst="ellipse">
              <a:avLst/>
            </a:prstGeom>
            <a:solidFill>
              <a:schemeClr val="tx2"/>
            </a:solidFill>
            <a:ln w="12700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6" name="Oval 58"/>
            <p:cNvSpPr>
              <a:spLocks noChangeArrowheads="1"/>
            </p:cNvSpPr>
            <p:nvPr/>
          </p:nvSpPr>
          <p:spPr bwMode="auto">
            <a:xfrm>
              <a:off x="1475" y="2339"/>
              <a:ext cx="272" cy="272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7" name="Oval 59"/>
            <p:cNvSpPr>
              <a:spLocks noChangeArrowheads="1"/>
            </p:cNvSpPr>
            <p:nvPr/>
          </p:nvSpPr>
          <p:spPr bwMode="auto">
            <a:xfrm>
              <a:off x="1792" y="2339"/>
              <a:ext cx="272" cy="272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8" name="Oval 60"/>
            <p:cNvSpPr>
              <a:spLocks noChangeArrowheads="1"/>
            </p:cNvSpPr>
            <p:nvPr/>
          </p:nvSpPr>
          <p:spPr bwMode="auto">
            <a:xfrm>
              <a:off x="2110" y="2339"/>
              <a:ext cx="272" cy="272"/>
            </a:xfrm>
            <a:prstGeom prst="ellipse">
              <a:avLst/>
            </a:prstGeom>
            <a:solidFill>
              <a:schemeClr val="tx2"/>
            </a:solidFill>
            <a:ln w="12700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61" name="Line 61"/>
          <p:cNvSpPr>
            <a:spLocks noChangeShapeType="1"/>
          </p:cNvSpPr>
          <p:nvPr/>
        </p:nvSpPr>
        <p:spPr bwMode="auto">
          <a:xfrm>
            <a:off x="3357554" y="1708167"/>
            <a:ext cx="0" cy="4149725"/>
          </a:xfrm>
          <a:prstGeom prst="line">
            <a:avLst/>
          </a:prstGeom>
          <a:noFill/>
          <a:ln w="57150">
            <a:solidFill>
              <a:srgbClr val="1D935B"/>
            </a:solidFill>
            <a:prstDash val="dash"/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62" name="Group 57"/>
          <p:cNvGrpSpPr>
            <a:grpSpLocks/>
          </p:cNvGrpSpPr>
          <p:nvPr/>
        </p:nvGrpSpPr>
        <p:grpSpPr bwMode="auto">
          <a:xfrm>
            <a:off x="4643438" y="2286013"/>
            <a:ext cx="4500563" cy="3714751"/>
            <a:chOff x="2925" y="2245"/>
            <a:chExt cx="2835" cy="2340"/>
          </a:xfrm>
        </p:grpSpPr>
        <p:sp>
          <p:nvSpPr>
            <p:cNvPr id="66" name="AutoShape 27"/>
            <p:cNvSpPr>
              <a:spLocks noChangeArrowheads="1"/>
            </p:cNvSpPr>
            <p:nvPr/>
          </p:nvSpPr>
          <p:spPr bwMode="auto">
            <a:xfrm>
              <a:off x="2925" y="2245"/>
              <a:ext cx="2835" cy="2340"/>
            </a:xfrm>
            <a:prstGeom prst="roundRect">
              <a:avLst/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Tx/>
                <a:buNone/>
              </a:pPr>
              <a:endParaRPr lang="en-US" altLang="zh-CN">
                <a:solidFill>
                  <a:srgbClr val="1C1C1C"/>
                </a:solidFill>
              </a:endParaRPr>
            </a:p>
            <a:p>
              <a:pPr>
                <a:buFontTx/>
                <a:buNone/>
              </a:pPr>
              <a:endParaRPr lang="en-US" altLang="zh-CN" sz="1800" b="0">
                <a:latin typeface="Arial" charset="0"/>
                <a:ea typeface="宋体" charset="-122"/>
              </a:endParaRPr>
            </a:p>
          </p:txBody>
        </p:sp>
        <p:sp>
          <p:nvSpPr>
            <p:cNvPr id="64" name="Rectangle 51"/>
            <p:cNvSpPr>
              <a:spLocks noChangeArrowheads="1"/>
            </p:cNvSpPr>
            <p:nvPr/>
          </p:nvSpPr>
          <p:spPr bwMode="auto">
            <a:xfrm>
              <a:off x="3015" y="2310"/>
              <a:ext cx="2700" cy="223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验证：把红、蓝两种颜色看成</a:t>
              </a:r>
              <a:r>
                <a:rPr lang="en-US" altLang="zh-CN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个“鸽巢”，因为</a:t>
              </a:r>
              <a:r>
                <a:rPr lang="en-US" altLang="zh-CN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5÷2</a:t>
              </a:r>
              <a:r>
                <a: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＝</a:t>
              </a:r>
              <a:r>
                <a:rPr lang="en-US" altLang="zh-CN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2……1</a:t>
              </a:r>
              <a:r>
                <a: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，所以摸出</a:t>
              </a:r>
              <a:r>
                <a:rPr lang="en-US" altLang="zh-CN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5</a:t>
              </a:r>
              <a:r>
                <a: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个球时，至少有</a:t>
              </a:r>
              <a:r>
                <a:rPr lang="en-US" altLang="zh-CN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3</a:t>
              </a:r>
              <a:r>
                <a: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个球是同色的，显然，摸出</a:t>
              </a:r>
              <a:r>
                <a:rPr lang="en-US" altLang="zh-CN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5</a:t>
              </a:r>
              <a:r>
                <a: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个球不是最少的。</a:t>
              </a:r>
            </a:p>
          </p:txBody>
        </p:sp>
      </p:grpSp>
      <p:grpSp>
        <p:nvGrpSpPr>
          <p:cNvPr id="67" name="Group 60"/>
          <p:cNvGrpSpPr>
            <a:grpSpLocks/>
          </p:cNvGrpSpPr>
          <p:nvPr/>
        </p:nvGrpSpPr>
        <p:grpSpPr bwMode="auto">
          <a:xfrm>
            <a:off x="857277" y="428604"/>
            <a:ext cx="7858127" cy="584200"/>
            <a:chOff x="704" y="1389"/>
            <a:chExt cx="4950" cy="368"/>
          </a:xfrm>
        </p:grpSpPr>
        <p:sp>
          <p:nvSpPr>
            <p:cNvPr id="68" name="AutoShape 27"/>
            <p:cNvSpPr>
              <a:spLocks noChangeArrowheads="1"/>
            </p:cNvSpPr>
            <p:nvPr/>
          </p:nvSpPr>
          <p:spPr bwMode="auto">
            <a:xfrm>
              <a:off x="704" y="1432"/>
              <a:ext cx="4950" cy="317"/>
            </a:xfrm>
            <a:prstGeom prst="wedgeRoundRectCallout">
              <a:avLst>
                <a:gd name="adj1" fmla="val 4129"/>
                <a:gd name="adj2" fmla="val 89973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Tx/>
                <a:buNone/>
              </a:pPr>
              <a:endParaRPr lang="en-US" altLang="zh-CN" sz="3200">
                <a:solidFill>
                  <a:srgbClr val="1C1C1C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pPr>
                <a:buFontTx/>
                <a:buNone/>
              </a:pPr>
              <a:endParaRPr lang="en-US" altLang="zh-CN" sz="3200" b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69" name="Rectangle 59"/>
            <p:cNvSpPr>
              <a:spLocks noChangeArrowheads="1"/>
            </p:cNvSpPr>
            <p:nvPr/>
          </p:nvSpPr>
          <p:spPr bwMode="auto">
            <a:xfrm>
              <a:off x="839" y="1389"/>
              <a:ext cx="4590" cy="36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buFontTx/>
                <a:buNone/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猜测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：摸出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5</a:t>
              </a: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个球，肯定有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个是同色的。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3" descr="u5jx02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513" y="1685938"/>
            <a:ext cx="4313237" cy="3235325"/>
          </a:xfrm>
          <a:prstGeom prst="rect">
            <a:avLst/>
          </a:prstGeom>
          <a:noFill/>
        </p:spPr>
      </p:pic>
      <p:grpSp>
        <p:nvGrpSpPr>
          <p:cNvPr id="17" name="Group 26"/>
          <p:cNvGrpSpPr>
            <a:grpSpLocks/>
          </p:cNvGrpSpPr>
          <p:nvPr/>
        </p:nvGrpSpPr>
        <p:grpSpPr bwMode="auto">
          <a:xfrm>
            <a:off x="3071845" y="587357"/>
            <a:ext cx="5857873" cy="1274763"/>
            <a:chOff x="1755" y="1065"/>
            <a:chExt cx="3690" cy="803"/>
          </a:xfrm>
        </p:grpSpPr>
        <p:sp>
          <p:nvSpPr>
            <p:cNvPr id="18" name="AutoShape 27"/>
            <p:cNvSpPr>
              <a:spLocks noChangeArrowheads="1"/>
            </p:cNvSpPr>
            <p:nvPr/>
          </p:nvSpPr>
          <p:spPr bwMode="auto">
            <a:xfrm>
              <a:off x="1755" y="1100"/>
              <a:ext cx="3555" cy="720"/>
            </a:xfrm>
            <a:prstGeom prst="wedgeRoundRectCallout">
              <a:avLst>
                <a:gd name="adj1" fmla="val 8323"/>
                <a:gd name="adj2" fmla="val 90851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Tx/>
                <a:buNone/>
              </a:pPr>
              <a:endParaRPr lang="en-US" altLang="zh-CN" sz="320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pPr>
                <a:buFontTx/>
                <a:buNone/>
              </a:pPr>
              <a:endParaRPr lang="en-US" altLang="zh-CN" sz="3200" b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9" name="Rectangle 21"/>
            <p:cNvSpPr>
              <a:spLocks noChangeArrowheads="1"/>
            </p:cNvSpPr>
            <p:nvPr/>
          </p:nvSpPr>
          <p:spPr bwMode="auto">
            <a:xfrm>
              <a:off x="1800" y="1065"/>
              <a:ext cx="3645" cy="80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dirty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猜测</a:t>
              </a:r>
              <a:r>
                <a:rPr lang="en-US" altLang="zh-CN" sz="3200" dirty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3</a:t>
              </a:r>
              <a:r>
                <a:rPr lang="zh-CN" alt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：有两种颜色。那摸</a:t>
              </a:r>
              <a:r>
                <a:rPr lang="en-US" altLang="zh-CN" sz="3200" dirty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3</a:t>
              </a:r>
              <a:r>
                <a:rPr lang="zh-CN" altLang="en-US" sz="3200" dirty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个球就能保证有</a:t>
              </a:r>
              <a:r>
                <a:rPr lang="en-US" altLang="zh-CN" sz="3200" dirty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个同色的球。</a:t>
              </a:r>
            </a:p>
          </p:txBody>
        </p:sp>
      </p:grpSp>
      <p:sp>
        <p:nvSpPr>
          <p:cNvPr id="20" name="矩形 19"/>
          <p:cNvSpPr/>
          <p:nvPr/>
        </p:nvSpPr>
        <p:spPr>
          <a:xfrm>
            <a:off x="142844" y="4643446"/>
            <a:ext cx="88582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把红蓝两种颜色看成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个鸽巢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因为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3÷2=1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所以摸出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个球时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至少有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个是同色的。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9"/>
          <p:cNvSpPr/>
          <p:nvPr/>
        </p:nvSpPr>
        <p:spPr>
          <a:xfrm>
            <a:off x="71406" y="2214554"/>
            <a:ext cx="9001156" cy="2428892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42844" y="785794"/>
            <a:ext cx="9001156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把此问题转化成抽屉问题。</a:t>
            </a:r>
          </a:p>
        </p:txBody>
      </p:sp>
      <p:sp>
        <p:nvSpPr>
          <p:cNvPr id="19" name="矩形 18"/>
          <p:cNvSpPr/>
          <p:nvPr/>
        </p:nvSpPr>
        <p:spPr>
          <a:xfrm>
            <a:off x="71406" y="2285992"/>
            <a:ext cx="892971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转化方式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把红蓝两种颜色看成两个抽屉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同色就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        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意味着是同一抽屉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把摸出的球看成被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        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分物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这样把摸球问题转化成抽屉问题。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9"/>
          <p:cNvSpPr/>
          <p:nvPr/>
        </p:nvSpPr>
        <p:spPr>
          <a:xfrm>
            <a:off x="142844" y="1928802"/>
            <a:ext cx="8715436" cy="3214710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42844" y="785794"/>
            <a:ext cx="9001156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把此问题转化成抽屉问题。</a:t>
            </a:r>
          </a:p>
        </p:txBody>
      </p:sp>
      <p:sp>
        <p:nvSpPr>
          <p:cNvPr id="19" name="矩形 18"/>
          <p:cNvSpPr/>
          <p:nvPr/>
        </p:nvSpPr>
        <p:spPr>
          <a:xfrm>
            <a:off x="71406" y="2000240"/>
            <a:ext cx="892971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解答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根据抽屉原理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假设最少摸出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m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个球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则有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            m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÷2=1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n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当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n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=1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时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m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是最小的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此时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            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m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=3,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即至少要摸出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个球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才能保证有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个球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是同色的。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9"/>
          <p:cNvSpPr/>
          <p:nvPr/>
        </p:nvSpPr>
        <p:spPr>
          <a:xfrm>
            <a:off x="142908" y="1928802"/>
            <a:ext cx="8858280" cy="2500330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42844" y="785794"/>
            <a:ext cx="9001156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把此问题转化成抽屉问题。</a:t>
            </a:r>
          </a:p>
        </p:txBody>
      </p:sp>
      <p:sp>
        <p:nvSpPr>
          <p:cNvPr id="19" name="矩形 18"/>
          <p:cNvSpPr/>
          <p:nvPr/>
        </p:nvSpPr>
        <p:spPr>
          <a:xfrm>
            <a:off x="214314" y="2000240"/>
            <a:ext cx="8929718" cy="223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归纳总结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要保证摸出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个同色球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至少摸出球的数量要比颜色种数多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6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7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6451</TotalTime>
  <Words>1280</Words>
  <Application>Microsoft Office PowerPoint</Application>
  <PresentationFormat>全屏显示(4:3)</PresentationFormat>
  <Paragraphs>132</Paragraphs>
  <Slides>23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人教版六年级数学下册第5单元</dc:title>
  <dc:creator>吉林梓翰教育图书有限公司</dc:creator>
  <cp:lastModifiedBy>lenovop</cp:lastModifiedBy>
  <cp:revision>1258</cp:revision>
  <dcterms:created xsi:type="dcterms:W3CDTF">2015-11-21T07:20:00Z</dcterms:created>
  <dcterms:modified xsi:type="dcterms:W3CDTF">2021-11-01T03:19:00Z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2052-10.1.0.5346</vt:lpwstr>
  </property>
</Properties>
</file>